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9"/>
  </p:notesMasterIdLst>
  <p:handoutMasterIdLst>
    <p:handoutMasterId r:id="rId70"/>
  </p:handoutMasterIdLst>
  <p:sldIdLst>
    <p:sldId id="469" r:id="rId4"/>
    <p:sldId id="537" r:id="rId5"/>
    <p:sldId id="500" r:id="rId6"/>
    <p:sldId id="503" r:id="rId7"/>
    <p:sldId id="451" r:id="rId8"/>
    <p:sldId id="507" r:id="rId9"/>
    <p:sldId id="446" r:id="rId10"/>
    <p:sldId id="508" r:id="rId11"/>
    <p:sldId id="509" r:id="rId12"/>
    <p:sldId id="527" r:id="rId13"/>
    <p:sldId id="492" r:id="rId14"/>
    <p:sldId id="473" r:id="rId15"/>
    <p:sldId id="489" r:id="rId16"/>
    <p:sldId id="505" r:id="rId17"/>
    <p:sldId id="498" r:id="rId18"/>
    <p:sldId id="400" r:id="rId19"/>
    <p:sldId id="517" r:id="rId20"/>
    <p:sldId id="467" r:id="rId21"/>
    <p:sldId id="409" r:id="rId22"/>
    <p:sldId id="422" r:id="rId23"/>
    <p:sldId id="459" r:id="rId24"/>
    <p:sldId id="424" r:id="rId25"/>
    <p:sldId id="423" r:id="rId26"/>
    <p:sldId id="405" r:id="rId27"/>
    <p:sldId id="485" r:id="rId28"/>
    <p:sldId id="428" r:id="rId29"/>
    <p:sldId id="461" r:id="rId30"/>
    <p:sldId id="529" r:id="rId31"/>
    <p:sldId id="528" r:id="rId32"/>
    <p:sldId id="531" r:id="rId33"/>
    <p:sldId id="494" r:id="rId34"/>
    <p:sldId id="499" r:id="rId35"/>
    <p:sldId id="518" r:id="rId36"/>
    <p:sldId id="470" r:id="rId37"/>
    <p:sldId id="533" r:id="rId38"/>
    <p:sldId id="471" r:id="rId39"/>
    <p:sldId id="479" r:id="rId40"/>
    <p:sldId id="511" r:id="rId41"/>
    <p:sldId id="472" r:id="rId42"/>
    <p:sldId id="496" r:id="rId43"/>
    <p:sldId id="510" r:id="rId44"/>
    <p:sldId id="482" r:id="rId45"/>
    <p:sldId id="513" r:id="rId46"/>
    <p:sldId id="516" r:id="rId47"/>
    <p:sldId id="519" r:id="rId48"/>
    <p:sldId id="521" r:id="rId49"/>
    <p:sldId id="523" r:id="rId50"/>
    <p:sldId id="520" r:id="rId51"/>
    <p:sldId id="525" r:id="rId52"/>
    <p:sldId id="524" r:id="rId53"/>
    <p:sldId id="526" r:id="rId54"/>
    <p:sldId id="535" r:id="rId55"/>
    <p:sldId id="536" r:id="rId56"/>
    <p:sldId id="447" r:id="rId57"/>
    <p:sldId id="538" r:id="rId58"/>
    <p:sldId id="457" r:id="rId59"/>
    <p:sldId id="454" r:id="rId60"/>
    <p:sldId id="455" r:id="rId61"/>
    <p:sldId id="487" r:id="rId62"/>
    <p:sldId id="477" r:id="rId63"/>
    <p:sldId id="534" r:id="rId64"/>
    <p:sldId id="490" r:id="rId65"/>
    <p:sldId id="476" r:id="rId66"/>
    <p:sldId id="478" r:id="rId67"/>
    <p:sldId id="501" r:id="rId6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8040"/>
    <a:srgbClr val="B40000"/>
    <a:srgbClr val="6E7F89"/>
    <a:srgbClr val="ABC6D6"/>
    <a:srgbClr val="769535"/>
    <a:srgbClr val="9CC746"/>
    <a:srgbClr val="9BC348"/>
    <a:srgbClr val="7B57A8"/>
    <a:srgbClr val="7B58A6"/>
    <a:srgbClr val="5D4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p:cViewPr varScale="1">
        <p:scale>
          <a:sx n="114" d="100"/>
          <a:sy n="114" d="100"/>
        </p:scale>
        <p:origin x="1500" y="13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3" d="100"/>
          <a:sy n="83"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5DD12-164D-4630-ADF8-95ADDCAE5309}"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39469875-E841-4A52-9BCC-E8983F420C09}">
      <dgm:prSet phldrT="[Text]"/>
      <dgm:spPr/>
      <dgm:t>
        <a:bodyPr/>
        <a:lstStyle/>
        <a:p>
          <a:r>
            <a:rPr lang="en-US" b="1" dirty="0"/>
            <a:t>Target</a:t>
          </a:r>
        </a:p>
      </dgm:t>
    </dgm:pt>
    <dgm:pt modelId="{831F5484-C8F2-4FDB-82CC-68BA890B8164}" type="parTrans" cxnId="{22BE137E-CA80-406D-B796-1280595FC6AD}">
      <dgm:prSet/>
      <dgm:spPr/>
      <dgm:t>
        <a:bodyPr/>
        <a:lstStyle/>
        <a:p>
          <a:endParaRPr lang="en-US"/>
        </a:p>
      </dgm:t>
    </dgm:pt>
    <dgm:pt modelId="{ABBE61CB-5176-40C4-8EB0-716890EF8FAD}" type="sibTrans" cxnId="{22BE137E-CA80-406D-B796-1280595FC6AD}">
      <dgm:prSet/>
      <dgm:spPr/>
      <dgm:t>
        <a:bodyPr/>
        <a:lstStyle/>
        <a:p>
          <a:endParaRPr lang="en-US"/>
        </a:p>
      </dgm:t>
    </dgm:pt>
    <dgm:pt modelId="{90D7365F-776B-451A-A52B-FC00DF5E0AD9}">
      <dgm:prSet phldrT="[Text]"/>
      <dgm:spPr/>
      <dgm:t>
        <a:bodyPr/>
        <a:lstStyle/>
        <a:p>
          <a:r>
            <a:rPr lang="en-US" b="1" dirty="0"/>
            <a:t>Monitor</a:t>
          </a:r>
        </a:p>
      </dgm:t>
    </dgm:pt>
    <dgm:pt modelId="{16C51E1A-2155-4B3E-996D-C1C4E245519A}" type="parTrans" cxnId="{975F5DCD-A9A4-46A6-879E-CA359534F0A8}">
      <dgm:prSet/>
      <dgm:spPr/>
      <dgm:t>
        <a:bodyPr/>
        <a:lstStyle/>
        <a:p>
          <a:endParaRPr lang="en-US"/>
        </a:p>
      </dgm:t>
    </dgm:pt>
    <dgm:pt modelId="{DFC715CE-B730-495F-A982-55A077A1A5BA}" type="sibTrans" cxnId="{975F5DCD-A9A4-46A6-879E-CA359534F0A8}">
      <dgm:prSet/>
      <dgm:spPr/>
      <dgm:t>
        <a:bodyPr/>
        <a:lstStyle/>
        <a:p>
          <a:endParaRPr lang="en-US"/>
        </a:p>
      </dgm:t>
    </dgm:pt>
    <dgm:pt modelId="{A5E26D40-D303-4A41-A9A5-557F20BD3D3F}">
      <dgm:prSet phldrT="[Text]"/>
      <dgm:spPr/>
      <dgm:t>
        <a:bodyPr/>
        <a:lstStyle/>
        <a:p>
          <a:r>
            <a:rPr lang="en-US" b="1" dirty="0"/>
            <a:t>Adjust</a:t>
          </a:r>
        </a:p>
      </dgm:t>
    </dgm:pt>
    <dgm:pt modelId="{A1795392-1B62-4B43-98D4-916331C17E9F}" type="parTrans" cxnId="{FC4D17BA-267A-44A9-9F52-0AEDEFE438CB}">
      <dgm:prSet/>
      <dgm:spPr/>
      <dgm:t>
        <a:bodyPr/>
        <a:lstStyle/>
        <a:p>
          <a:endParaRPr lang="en-US"/>
        </a:p>
      </dgm:t>
    </dgm:pt>
    <dgm:pt modelId="{27B298B1-E2B7-459D-A0BA-7F1A967C15E4}" type="sibTrans" cxnId="{FC4D17BA-267A-44A9-9F52-0AEDEFE438CB}">
      <dgm:prSet/>
      <dgm:spPr/>
      <dgm:t>
        <a:bodyPr/>
        <a:lstStyle/>
        <a:p>
          <a:endParaRPr lang="en-US"/>
        </a:p>
      </dgm:t>
    </dgm:pt>
    <dgm:pt modelId="{0D3AC274-ACE3-43B2-9F20-33E0F871F798}" type="pres">
      <dgm:prSet presAssocID="{7BA5DD12-164D-4630-ADF8-95ADDCAE5309}" presName="cycle" presStyleCnt="0">
        <dgm:presLayoutVars>
          <dgm:dir/>
          <dgm:resizeHandles val="exact"/>
        </dgm:presLayoutVars>
      </dgm:prSet>
      <dgm:spPr/>
    </dgm:pt>
    <dgm:pt modelId="{F8C0E92B-5D2B-44B1-9A22-91BA79361A05}" type="pres">
      <dgm:prSet presAssocID="{39469875-E841-4A52-9BCC-E8983F420C09}" presName="dummy" presStyleCnt="0"/>
      <dgm:spPr/>
    </dgm:pt>
    <dgm:pt modelId="{D116E708-EB38-43BD-A865-4F295FF26AE7}" type="pres">
      <dgm:prSet presAssocID="{39469875-E841-4A52-9BCC-E8983F420C09}" presName="node" presStyleLbl="revTx" presStyleIdx="0" presStyleCnt="3">
        <dgm:presLayoutVars>
          <dgm:bulletEnabled val="1"/>
        </dgm:presLayoutVars>
      </dgm:prSet>
      <dgm:spPr/>
    </dgm:pt>
    <dgm:pt modelId="{791E61E7-9E64-475B-A69C-2E459D3B105C}" type="pres">
      <dgm:prSet presAssocID="{ABBE61CB-5176-40C4-8EB0-716890EF8FAD}" presName="sibTrans" presStyleLbl="node1" presStyleIdx="0" presStyleCnt="3"/>
      <dgm:spPr/>
    </dgm:pt>
    <dgm:pt modelId="{72E97AFF-9020-4DAC-839F-AA1F19703D07}" type="pres">
      <dgm:prSet presAssocID="{90D7365F-776B-451A-A52B-FC00DF5E0AD9}" presName="dummy" presStyleCnt="0"/>
      <dgm:spPr/>
    </dgm:pt>
    <dgm:pt modelId="{BD426577-D22C-4A1B-8027-88EDFE0D07E3}" type="pres">
      <dgm:prSet presAssocID="{90D7365F-776B-451A-A52B-FC00DF5E0AD9}" presName="node" presStyleLbl="revTx" presStyleIdx="1" presStyleCnt="3">
        <dgm:presLayoutVars>
          <dgm:bulletEnabled val="1"/>
        </dgm:presLayoutVars>
      </dgm:prSet>
      <dgm:spPr/>
    </dgm:pt>
    <dgm:pt modelId="{A8FF5A5C-3053-4900-824E-39B55F3A3B55}" type="pres">
      <dgm:prSet presAssocID="{DFC715CE-B730-495F-A982-55A077A1A5BA}" presName="sibTrans" presStyleLbl="node1" presStyleIdx="1" presStyleCnt="3"/>
      <dgm:spPr/>
    </dgm:pt>
    <dgm:pt modelId="{23F8FEE2-6A33-4EFF-BE43-73EE3D7BC8CB}" type="pres">
      <dgm:prSet presAssocID="{A5E26D40-D303-4A41-A9A5-557F20BD3D3F}" presName="dummy" presStyleCnt="0"/>
      <dgm:spPr/>
    </dgm:pt>
    <dgm:pt modelId="{EDCC57C5-E156-4270-8269-828CDCE4D9A4}" type="pres">
      <dgm:prSet presAssocID="{A5E26D40-D303-4A41-A9A5-557F20BD3D3F}" presName="node" presStyleLbl="revTx" presStyleIdx="2" presStyleCnt="3">
        <dgm:presLayoutVars>
          <dgm:bulletEnabled val="1"/>
        </dgm:presLayoutVars>
      </dgm:prSet>
      <dgm:spPr/>
    </dgm:pt>
    <dgm:pt modelId="{1AC71F8F-AE3B-4E16-841D-BDE10434AE87}" type="pres">
      <dgm:prSet presAssocID="{27B298B1-E2B7-459D-A0BA-7F1A967C15E4}" presName="sibTrans" presStyleLbl="node1" presStyleIdx="2" presStyleCnt="3"/>
      <dgm:spPr/>
    </dgm:pt>
  </dgm:ptLst>
  <dgm:cxnLst>
    <dgm:cxn modelId="{9EAB2E33-A79E-4BD4-BB4D-A2C8C3C848F8}" type="presOf" srcId="{27B298B1-E2B7-459D-A0BA-7F1A967C15E4}" destId="{1AC71F8F-AE3B-4E16-841D-BDE10434AE87}" srcOrd="0" destOrd="0" presId="urn:microsoft.com/office/officeart/2005/8/layout/cycle1"/>
    <dgm:cxn modelId="{9F6FE873-524A-4F76-B655-52A134D4FB81}" type="presOf" srcId="{A5E26D40-D303-4A41-A9A5-557F20BD3D3F}" destId="{EDCC57C5-E156-4270-8269-828CDCE4D9A4}" srcOrd="0" destOrd="0" presId="urn:microsoft.com/office/officeart/2005/8/layout/cycle1"/>
    <dgm:cxn modelId="{01D0B678-2FD0-41DF-918C-0A542A38947D}" type="presOf" srcId="{39469875-E841-4A52-9BCC-E8983F420C09}" destId="{D116E708-EB38-43BD-A865-4F295FF26AE7}" srcOrd="0" destOrd="0" presId="urn:microsoft.com/office/officeart/2005/8/layout/cycle1"/>
    <dgm:cxn modelId="{22BE137E-CA80-406D-B796-1280595FC6AD}" srcId="{7BA5DD12-164D-4630-ADF8-95ADDCAE5309}" destId="{39469875-E841-4A52-9BCC-E8983F420C09}" srcOrd="0" destOrd="0" parTransId="{831F5484-C8F2-4FDB-82CC-68BA890B8164}" sibTransId="{ABBE61CB-5176-40C4-8EB0-716890EF8FAD}"/>
    <dgm:cxn modelId="{FC4D17BA-267A-44A9-9F52-0AEDEFE438CB}" srcId="{7BA5DD12-164D-4630-ADF8-95ADDCAE5309}" destId="{A5E26D40-D303-4A41-A9A5-557F20BD3D3F}" srcOrd="2" destOrd="0" parTransId="{A1795392-1B62-4B43-98D4-916331C17E9F}" sibTransId="{27B298B1-E2B7-459D-A0BA-7F1A967C15E4}"/>
    <dgm:cxn modelId="{760ED8C5-112C-4CD2-80E0-7D1548EFE8C7}" type="presOf" srcId="{90D7365F-776B-451A-A52B-FC00DF5E0AD9}" destId="{BD426577-D22C-4A1B-8027-88EDFE0D07E3}" srcOrd="0" destOrd="0" presId="urn:microsoft.com/office/officeart/2005/8/layout/cycle1"/>
    <dgm:cxn modelId="{975F5DCD-A9A4-46A6-879E-CA359534F0A8}" srcId="{7BA5DD12-164D-4630-ADF8-95ADDCAE5309}" destId="{90D7365F-776B-451A-A52B-FC00DF5E0AD9}" srcOrd="1" destOrd="0" parTransId="{16C51E1A-2155-4B3E-996D-C1C4E245519A}" sibTransId="{DFC715CE-B730-495F-A982-55A077A1A5BA}"/>
    <dgm:cxn modelId="{19CA2FF3-7235-4BF9-ADB2-0D74DC2FFCF4}" type="presOf" srcId="{DFC715CE-B730-495F-A982-55A077A1A5BA}" destId="{A8FF5A5C-3053-4900-824E-39B55F3A3B55}" srcOrd="0" destOrd="0" presId="urn:microsoft.com/office/officeart/2005/8/layout/cycle1"/>
    <dgm:cxn modelId="{254FE7F4-9AFB-4222-A195-948D46938F98}" type="presOf" srcId="{7BA5DD12-164D-4630-ADF8-95ADDCAE5309}" destId="{0D3AC274-ACE3-43B2-9F20-33E0F871F798}" srcOrd="0" destOrd="0" presId="urn:microsoft.com/office/officeart/2005/8/layout/cycle1"/>
    <dgm:cxn modelId="{C2F1E9FC-680B-47A4-A36A-16470EE9E772}" type="presOf" srcId="{ABBE61CB-5176-40C4-8EB0-716890EF8FAD}" destId="{791E61E7-9E64-475B-A69C-2E459D3B105C}" srcOrd="0" destOrd="0" presId="urn:microsoft.com/office/officeart/2005/8/layout/cycle1"/>
    <dgm:cxn modelId="{A5CC7988-F71C-41F1-8579-72FAF50EAED0}" type="presParOf" srcId="{0D3AC274-ACE3-43B2-9F20-33E0F871F798}" destId="{F8C0E92B-5D2B-44B1-9A22-91BA79361A05}" srcOrd="0" destOrd="0" presId="urn:microsoft.com/office/officeart/2005/8/layout/cycle1"/>
    <dgm:cxn modelId="{D0BF61F1-1324-4412-B10D-F3A1E8527CD9}" type="presParOf" srcId="{0D3AC274-ACE3-43B2-9F20-33E0F871F798}" destId="{D116E708-EB38-43BD-A865-4F295FF26AE7}" srcOrd="1" destOrd="0" presId="urn:microsoft.com/office/officeart/2005/8/layout/cycle1"/>
    <dgm:cxn modelId="{D59FB047-2596-4DF1-9A56-2A6BC1555273}" type="presParOf" srcId="{0D3AC274-ACE3-43B2-9F20-33E0F871F798}" destId="{791E61E7-9E64-475B-A69C-2E459D3B105C}" srcOrd="2" destOrd="0" presId="urn:microsoft.com/office/officeart/2005/8/layout/cycle1"/>
    <dgm:cxn modelId="{6EFDDE7F-C803-497D-BAB5-38C4FC65AF7C}" type="presParOf" srcId="{0D3AC274-ACE3-43B2-9F20-33E0F871F798}" destId="{72E97AFF-9020-4DAC-839F-AA1F19703D07}" srcOrd="3" destOrd="0" presId="urn:microsoft.com/office/officeart/2005/8/layout/cycle1"/>
    <dgm:cxn modelId="{4582FD71-B234-4605-B555-44F1ADCC462A}" type="presParOf" srcId="{0D3AC274-ACE3-43B2-9F20-33E0F871F798}" destId="{BD426577-D22C-4A1B-8027-88EDFE0D07E3}" srcOrd="4" destOrd="0" presId="urn:microsoft.com/office/officeart/2005/8/layout/cycle1"/>
    <dgm:cxn modelId="{4805C495-0F77-4C1B-8DD1-8D05BDF1DA3B}" type="presParOf" srcId="{0D3AC274-ACE3-43B2-9F20-33E0F871F798}" destId="{A8FF5A5C-3053-4900-824E-39B55F3A3B55}" srcOrd="5" destOrd="0" presId="urn:microsoft.com/office/officeart/2005/8/layout/cycle1"/>
    <dgm:cxn modelId="{D003554B-B433-4726-B7F0-499057E8319E}" type="presParOf" srcId="{0D3AC274-ACE3-43B2-9F20-33E0F871F798}" destId="{23F8FEE2-6A33-4EFF-BE43-73EE3D7BC8CB}" srcOrd="6" destOrd="0" presId="urn:microsoft.com/office/officeart/2005/8/layout/cycle1"/>
    <dgm:cxn modelId="{8F4BF2C6-09B9-4169-84F2-21C545AB23DC}" type="presParOf" srcId="{0D3AC274-ACE3-43B2-9F20-33E0F871F798}" destId="{EDCC57C5-E156-4270-8269-828CDCE4D9A4}" srcOrd="7" destOrd="0" presId="urn:microsoft.com/office/officeart/2005/8/layout/cycle1"/>
    <dgm:cxn modelId="{B8059B05-BDA0-46B3-808D-9FA26FFC39F0}" type="presParOf" srcId="{0D3AC274-ACE3-43B2-9F20-33E0F871F798}" destId="{1AC71F8F-AE3B-4E16-841D-BDE10434AE8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5DD12-164D-4630-ADF8-95ADDCAE5309}"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39469875-E841-4A52-9BCC-E8983F420C09}">
      <dgm:prSet phldrT="[Text]"/>
      <dgm:spPr/>
      <dgm:t>
        <a:bodyPr/>
        <a:lstStyle/>
        <a:p>
          <a:r>
            <a:rPr lang="en-US" b="1" dirty="0"/>
            <a:t>Target</a:t>
          </a:r>
        </a:p>
      </dgm:t>
    </dgm:pt>
    <dgm:pt modelId="{831F5484-C8F2-4FDB-82CC-68BA890B8164}" type="parTrans" cxnId="{22BE137E-CA80-406D-B796-1280595FC6AD}">
      <dgm:prSet/>
      <dgm:spPr/>
      <dgm:t>
        <a:bodyPr/>
        <a:lstStyle/>
        <a:p>
          <a:endParaRPr lang="en-US"/>
        </a:p>
      </dgm:t>
    </dgm:pt>
    <dgm:pt modelId="{ABBE61CB-5176-40C4-8EB0-716890EF8FAD}" type="sibTrans" cxnId="{22BE137E-CA80-406D-B796-1280595FC6AD}">
      <dgm:prSet/>
      <dgm:spPr/>
      <dgm:t>
        <a:bodyPr/>
        <a:lstStyle/>
        <a:p>
          <a:endParaRPr lang="en-US"/>
        </a:p>
      </dgm:t>
    </dgm:pt>
    <dgm:pt modelId="{90D7365F-776B-451A-A52B-FC00DF5E0AD9}">
      <dgm:prSet phldrT="[Text]"/>
      <dgm:spPr/>
      <dgm:t>
        <a:bodyPr/>
        <a:lstStyle/>
        <a:p>
          <a:r>
            <a:rPr lang="en-US" b="1" dirty="0"/>
            <a:t>Monitor</a:t>
          </a:r>
        </a:p>
      </dgm:t>
    </dgm:pt>
    <dgm:pt modelId="{16C51E1A-2155-4B3E-996D-C1C4E245519A}" type="parTrans" cxnId="{975F5DCD-A9A4-46A6-879E-CA359534F0A8}">
      <dgm:prSet/>
      <dgm:spPr/>
      <dgm:t>
        <a:bodyPr/>
        <a:lstStyle/>
        <a:p>
          <a:endParaRPr lang="en-US"/>
        </a:p>
      </dgm:t>
    </dgm:pt>
    <dgm:pt modelId="{DFC715CE-B730-495F-A982-55A077A1A5BA}" type="sibTrans" cxnId="{975F5DCD-A9A4-46A6-879E-CA359534F0A8}">
      <dgm:prSet/>
      <dgm:spPr/>
      <dgm:t>
        <a:bodyPr/>
        <a:lstStyle/>
        <a:p>
          <a:endParaRPr lang="en-US"/>
        </a:p>
      </dgm:t>
    </dgm:pt>
    <dgm:pt modelId="{A5E26D40-D303-4A41-A9A5-557F20BD3D3F}">
      <dgm:prSet phldrT="[Text]"/>
      <dgm:spPr/>
      <dgm:t>
        <a:bodyPr/>
        <a:lstStyle/>
        <a:p>
          <a:r>
            <a:rPr lang="en-US" b="1" dirty="0"/>
            <a:t>Adjust</a:t>
          </a:r>
        </a:p>
      </dgm:t>
    </dgm:pt>
    <dgm:pt modelId="{A1795392-1B62-4B43-98D4-916331C17E9F}" type="parTrans" cxnId="{FC4D17BA-267A-44A9-9F52-0AEDEFE438CB}">
      <dgm:prSet/>
      <dgm:spPr/>
      <dgm:t>
        <a:bodyPr/>
        <a:lstStyle/>
        <a:p>
          <a:endParaRPr lang="en-US"/>
        </a:p>
      </dgm:t>
    </dgm:pt>
    <dgm:pt modelId="{27B298B1-E2B7-459D-A0BA-7F1A967C15E4}" type="sibTrans" cxnId="{FC4D17BA-267A-44A9-9F52-0AEDEFE438CB}">
      <dgm:prSet/>
      <dgm:spPr/>
      <dgm:t>
        <a:bodyPr/>
        <a:lstStyle/>
        <a:p>
          <a:endParaRPr lang="en-US"/>
        </a:p>
      </dgm:t>
    </dgm:pt>
    <dgm:pt modelId="{0D3AC274-ACE3-43B2-9F20-33E0F871F798}" type="pres">
      <dgm:prSet presAssocID="{7BA5DD12-164D-4630-ADF8-95ADDCAE5309}" presName="cycle" presStyleCnt="0">
        <dgm:presLayoutVars>
          <dgm:dir/>
          <dgm:resizeHandles val="exact"/>
        </dgm:presLayoutVars>
      </dgm:prSet>
      <dgm:spPr/>
    </dgm:pt>
    <dgm:pt modelId="{F8C0E92B-5D2B-44B1-9A22-91BA79361A05}" type="pres">
      <dgm:prSet presAssocID="{39469875-E841-4A52-9BCC-E8983F420C09}" presName="dummy" presStyleCnt="0"/>
      <dgm:spPr/>
    </dgm:pt>
    <dgm:pt modelId="{D116E708-EB38-43BD-A865-4F295FF26AE7}" type="pres">
      <dgm:prSet presAssocID="{39469875-E841-4A52-9BCC-E8983F420C09}" presName="node" presStyleLbl="revTx" presStyleIdx="0" presStyleCnt="3">
        <dgm:presLayoutVars>
          <dgm:bulletEnabled val="1"/>
        </dgm:presLayoutVars>
      </dgm:prSet>
      <dgm:spPr/>
    </dgm:pt>
    <dgm:pt modelId="{791E61E7-9E64-475B-A69C-2E459D3B105C}" type="pres">
      <dgm:prSet presAssocID="{ABBE61CB-5176-40C4-8EB0-716890EF8FAD}" presName="sibTrans" presStyleLbl="node1" presStyleIdx="0" presStyleCnt="3"/>
      <dgm:spPr/>
    </dgm:pt>
    <dgm:pt modelId="{72E97AFF-9020-4DAC-839F-AA1F19703D07}" type="pres">
      <dgm:prSet presAssocID="{90D7365F-776B-451A-A52B-FC00DF5E0AD9}" presName="dummy" presStyleCnt="0"/>
      <dgm:spPr/>
    </dgm:pt>
    <dgm:pt modelId="{BD426577-D22C-4A1B-8027-88EDFE0D07E3}" type="pres">
      <dgm:prSet presAssocID="{90D7365F-776B-451A-A52B-FC00DF5E0AD9}" presName="node" presStyleLbl="revTx" presStyleIdx="1" presStyleCnt="3">
        <dgm:presLayoutVars>
          <dgm:bulletEnabled val="1"/>
        </dgm:presLayoutVars>
      </dgm:prSet>
      <dgm:spPr/>
    </dgm:pt>
    <dgm:pt modelId="{A8FF5A5C-3053-4900-824E-39B55F3A3B55}" type="pres">
      <dgm:prSet presAssocID="{DFC715CE-B730-495F-A982-55A077A1A5BA}" presName="sibTrans" presStyleLbl="node1" presStyleIdx="1" presStyleCnt="3"/>
      <dgm:spPr/>
    </dgm:pt>
    <dgm:pt modelId="{23F8FEE2-6A33-4EFF-BE43-73EE3D7BC8CB}" type="pres">
      <dgm:prSet presAssocID="{A5E26D40-D303-4A41-A9A5-557F20BD3D3F}" presName="dummy" presStyleCnt="0"/>
      <dgm:spPr/>
    </dgm:pt>
    <dgm:pt modelId="{EDCC57C5-E156-4270-8269-828CDCE4D9A4}" type="pres">
      <dgm:prSet presAssocID="{A5E26D40-D303-4A41-A9A5-557F20BD3D3F}" presName="node" presStyleLbl="revTx" presStyleIdx="2" presStyleCnt="3">
        <dgm:presLayoutVars>
          <dgm:bulletEnabled val="1"/>
        </dgm:presLayoutVars>
      </dgm:prSet>
      <dgm:spPr/>
    </dgm:pt>
    <dgm:pt modelId="{1AC71F8F-AE3B-4E16-841D-BDE10434AE87}" type="pres">
      <dgm:prSet presAssocID="{27B298B1-E2B7-459D-A0BA-7F1A967C15E4}" presName="sibTrans" presStyleLbl="node1" presStyleIdx="2" presStyleCnt="3" custLinFactNeighborX="1134"/>
      <dgm:spPr/>
    </dgm:pt>
  </dgm:ptLst>
  <dgm:cxnLst>
    <dgm:cxn modelId="{9DF9F20A-6942-43AA-BE98-03973224F464}" type="presOf" srcId="{DFC715CE-B730-495F-A982-55A077A1A5BA}" destId="{A8FF5A5C-3053-4900-824E-39B55F3A3B55}" srcOrd="0" destOrd="0" presId="urn:microsoft.com/office/officeart/2005/8/layout/cycle1"/>
    <dgm:cxn modelId="{5124DA35-6431-40C1-9B80-6796684DC193}" type="presOf" srcId="{27B298B1-E2B7-459D-A0BA-7F1A967C15E4}" destId="{1AC71F8F-AE3B-4E16-841D-BDE10434AE87}" srcOrd="0" destOrd="0" presId="urn:microsoft.com/office/officeart/2005/8/layout/cycle1"/>
    <dgm:cxn modelId="{CF05D44C-8899-4976-8C61-F642D19A48DA}" type="presOf" srcId="{90D7365F-776B-451A-A52B-FC00DF5E0AD9}" destId="{BD426577-D22C-4A1B-8027-88EDFE0D07E3}" srcOrd="0" destOrd="0" presId="urn:microsoft.com/office/officeart/2005/8/layout/cycle1"/>
    <dgm:cxn modelId="{3B22D776-AC9D-486A-9B3F-71F0990B09E7}" type="presOf" srcId="{ABBE61CB-5176-40C4-8EB0-716890EF8FAD}" destId="{791E61E7-9E64-475B-A69C-2E459D3B105C}" srcOrd="0" destOrd="0" presId="urn:microsoft.com/office/officeart/2005/8/layout/cycle1"/>
    <dgm:cxn modelId="{22BE137E-CA80-406D-B796-1280595FC6AD}" srcId="{7BA5DD12-164D-4630-ADF8-95ADDCAE5309}" destId="{39469875-E841-4A52-9BCC-E8983F420C09}" srcOrd="0" destOrd="0" parTransId="{831F5484-C8F2-4FDB-82CC-68BA890B8164}" sibTransId="{ABBE61CB-5176-40C4-8EB0-716890EF8FAD}"/>
    <dgm:cxn modelId="{2232B2B3-9F10-4B50-B901-E6CC46D5FD06}" type="presOf" srcId="{39469875-E841-4A52-9BCC-E8983F420C09}" destId="{D116E708-EB38-43BD-A865-4F295FF26AE7}" srcOrd="0" destOrd="0" presId="urn:microsoft.com/office/officeart/2005/8/layout/cycle1"/>
    <dgm:cxn modelId="{FC4D17BA-267A-44A9-9F52-0AEDEFE438CB}" srcId="{7BA5DD12-164D-4630-ADF8-95ADDCAE5309}" destId="{A5E26D40-D303-4A41-A9A5-557F20BD3D3F}" srcOrd="2" destOrd="0" parTransId="{A1795392-1B62-4B43-98D4-916331C17E9F}" sibTransId="{27B298B1-E2B7-459D-A0BA-7F1A967C15E4}"/>
    <dgm:cxn modelId="{EDD693BC-64DF-499D-B458-0E62324D1609}" type="presOf" srcId="{A5E26D40-D303-4A41-A9A5-557F20BD3D3F}" destId="{EDCC57C5-E156-4270-8269-828CDCE4D9A4}" srcOrd="0" destOrd="0" presId="urn:microsoft.com/office/officeart/2005/8/layout/cycle1"/>
    <dgm:cxn modelId="{975F5DCD-A9A4-46A6-879E-CA359534F0A8}" srcId="{7BA5DD12-164D-4630-ADF8-95ADDCAE5309}" destId="{90D7365F-776B-451A-A52B-FC00DF5E0AD9}" srcOrd="1" destOrd="0" parTransId="{16C51E1A-2155-4B3E-996D-C1C4E245519A}" sibTransId="{DFC715CE-B730-495F-A982-55A077A1A5BA}"/>
    <dgm:cxn modelId="{9D66A4CF-68DD-43E2-B80B-1C45E35E7D24}" type="presOf" srcId="{7BA5DD12-164D-4630-ADF8-95ADDCAE5309}" destId="{0D3AC274-ACE3-43B2-9F20-33E0F871F798}" srcOrd="0" destOrd="0" presId="urn:microsoft.com/office/officeart/2005/8/layout/cycle1"/>
    <dgm:cxn modelId="{CAC70A8B-FAB6-4C9F-9748-52C4090D2C99}" type="presParOf" srcId="{0D3AC274-ACE3-43B2-9F20-33E0F871F798}" destId="{F8C0E92B-5D2B-44B1-9A22-91BA79361A05}" srcOrd="0" destOrd="0" presId="urn:microsoft.com/office/officeart/2005/8/layout/cycle1"/>
    <dgm:cxn modelId="{7879B61A-8576-44DE-99CC-0CB4BB78214E}" type="presParOf" srcId="{0D3AC274-ACE3-43B2-9F20-33E0F871F798}" destId="{D116E708-EB38-43BD-A865-4F295FF26AE7}" srcOrd="1" destOrd="0" presId="urn:microsoft.com/office/officeart/2005/8/layout/cycle1"/>
    <dgm:cxn modelId="{CFF18538-A16C-419D-864E-83779ABC3D5E}" type="presParOf" srcId="{0D3AC274-ACE3-43B2-9F20-33E0F871F798}" destId="{791E61E7-9E64-475B-A69C-2E459D3B105C}" srcOrd="2" destOrd="0" presId="urn:microsoft.com/office/officeart/2005/8/layout/cycle1"/>
    <dgm:cxn modelId="{454C2661-2F16-4246-ACF6-3ADCE004CD22}" type="presParOf" srcId="{0D3AC274-ACE3-43B2-9F20-33E0F871F798}" destId="{72E97AFF-9020-4DAC-839F-AA1F19703D07}" srcOrd="3" destOrd="0" presId="urn:microsoft.com/office/officeart/2005/8/layout/cycle1"/>
    <dgm:cxn modelId="{B0ECD0BE-888B-4622-A81E-29228E03536B}" type="presParOf" srcId="{0D3AC274-ACE3-43B2-9F20-33E0F871F798}" destId="{BD426577-D22C-4A1B-8027-88EDFE0D07E3}" srcOrd="4" destOrd="0" presId="urn:microsoft.com/office/officeart/2005/8/layout/cycle1"/>
    <dgm:cxn modelId="{FF4756D5-DB9C-459F-9A22-683AAF896D98}" type="presParOf" srcId="{0D3AC274-ACE3-43B2-9F20-33E0F871F798}" destId="{A8FF5A5C-3053-4900-824E-39B55F3A3B55}" srcOrd="5" destOrd="0" presId="urn:microsoft.com/office/officeart/2005/8/layout/cycle1"/>
    <dgm:cxn modelId="{FE757550-DF20-40BA-9CFD-695DE05D56C7}" type="presParOf" srcId="{0D3AC274-ACE3-43B2-9F20-33E0F871F798}" destId="{23F8FEE2-6A33-4EFF-BE43-73EE3D7BC8CB}" srcOrd="6" destOrd="0" presId="urn:microsoft.com/office/officeart/2005/8/layout/cycle1"/>
    <dgm:cxn modelId="{CB51E013-8A41-42EC-AF28-05544FB7A7C0}" type="presParOf" srcId="{0D3AC274-ACE3-43B2-9F20-33E0F871F798}" destId="{EDCC57C5-E156-4270-8269-828CDCE4D9A4}" srcOrd="7" destOrd="0" presId="urn:microsoft.com/office/officeart/2005/8/layout/cycle1"/>
    <dgm:cxn modelId="{9FF0C4C2-97DC-4028-8C70-A5EC92204507}" type="presParOf" srcId="{0D3AC274-ACE3-43B2-9F20-33E0F871F798}" destId="{1AC71F8F-AE3B-4E16-841D-BDE10434AE87}" srcOrd="8"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5DD12-164D-4630-ADF8-95ADDCAE5309}"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39469875-E841-4A52-9BCC-E8983F420C09}">
      <dgm:prSet phldrT="[Text]"/>
      <dgm:spPr/>
      <dgm:t>
        <a:bodyPr/>
        <a:lstStyle/>
        <a:p>
          <a:r>
            <a:rPr lang="en-US" b="1" dirty="0"/>
            <a:t>Target</a:t>
          </a:r>
        </a:p>
      </dgm:t>
    </dgm:pt>
    <dgm:pt modelId="{831F5484-C8F2-4FDB-82CC-68BA890B8164}" type="parTrans" cxnId="{22BE137E-CA80-406D-B796-1280595FC6AD}">
      <dgm:prSet/>
      <dgm:spPr/>
      <dgm:t>
        <a:bodyPr/>
        <a:lstStyle/>
        <a:p>
          <a:endParaRPr lang="en-US"/>
        </a:p>
      </dgm:t>
    </dgm:pt>
    <dgm:pt modelId="{ABBE61CB-5176-40C4-8EB0-716890EF8FAD}" type="sibTrans" cxnId="{22BE137E-CA80-406D-B796-1280595FC6AD}">
      <dgm:prSet/>
      <dgm:spPr/>
      <dgm:t>
        <a:bodyPr/>
        <a:lstStyle/>
        <a:p>
          <a:endParaRPr lang="en-US"/>
        </a:p>
      </dgm:t>
    </dgm:pt>
    <dgm:pt modelId="{90D7365F-776B-451A-A52B-FC00DF5E0AD9}">
      <dgm:prSet phldrT="[Text]"/>
      <dgm:spPr/>
      <dgm:t>
        <a:bodyPr/>
        <a:lstStyle/>
        <a:p>
          <a:r>
            <a:rPr lang="en-US" b="1" dirty="0"/>
            <a:t>Monitor</a:t>
          </a:r>
        </a:p>
      </dgm:t>
    </dgm:pt>
    <dgm:pt modelId="{16C51E1A-2155-4B3E-996D-C1C4E245519A}" type="parTrans" cxnId="{975F5DCD-A9A4-46A6-879E-CA359534F0A8}">
      <dgm:prSet/>
      <dgm:spPr/>
      <dgm:t>
        <a:bodyPr/>
        <a:lstStyle/>
        <a:p>
          <a:endParaRPr lang="en-US"/>
        </a:p>
      </dgm:t>
    </dgm:pt>
    <dgm:pt modelId="{DFC715CE-B730-495F-A982-55A077A1A5BA}" type="sibTrans" cxnId="{975F5DCD-A9A4-46A6-879E-CA359534F0A8}">
      <dgm:prSet/>
      <dgm:spPr/>
      <dgm:t>
        <a:bodyPr/>
        <a:lstStyle/>
        <a:p>
          <a:endParaRPr lang="en-US"/>
        </a:p>
      </dgm:t>
    </dgm:pt>
    <dgm:pt modelId="{A5E26D40-D303-4A41-A9A5-557F20BD3D3F}">
      <dgm:prSet phldrT="[Text]"/>
      <dgm:spPr/>
      <dgm:t>
        <a:bodyPr/>
        <a:lstStyle/>
        <a:p>
          <a:r>
            <a:rPr lang="en-US" b="1" dirty="0"/>
            <a:t>Adjust</a:t>
          </a:r>
        </a:p>
      </dgm:t>
    </dgm:pt>
    <dgm:pt modelId="{A1795392-1B62-4B43-98D4-916331C17E9F}" type="parTrans" cxnId="{FC4D17BA-267A-44A9-9F52-0AEDEFE438CB}">
      <dgm:prSet/>
      <dgm:spPr/>
      <dgm:t>
        <a:bodyPr/>
        <a:lstStyle/>
        <a:p>
          <a:endParaRPr lang="en-US"/>
        </a:p>
      </dgm:t>
    </dgm:pt>
    <dgm:pt modelId="{27B298B1-E2B7-459D-A0BA-7F1A967C15E4}" type="sibTrans" cxnId="{FC4D17BA-267A-44A9-9F52-0AEDEFE438CB}">
      <dgm:prSet/>
      <dgm:spPr/>
      <dgm:t>
        <a:bodyPr/>
        <a:lstStyle/>
        <a:p>
          <a:endParaRPr lang="en-US"/>
        </a:p>
      </dgm:t>
    </dgm:pt>
    <dgm:pt modelId="{0D3AC274-ACE3-43B2-9F20-33E0F871F798}" type="pres">
      <dgm:prSet presAssocID="{7BA5DD12-164D-4630-ADF8-95ADDCAE5309}" presName="cycle" presStyleCnt="0">
        <dgm:presLayoutVars>
          <dgm:dir/>
          <dgm:resizeHandles val="exact"/>
        </dgm:presLayoutVars>
      </dgm:prSet>
      <dgm:spPr/>
    </dgm:pt>
    <dgm:pt modelId="{F8C0E92B-5D2B-44B1-9A22-91BA79361A05}" type="pres">
      <dgm:prSet presAssocID="{39469875-E841-4A52-9BCC-E8983F420C09}" presName="dummy" presStyleCnt="0"/>
      <dgm:spPr/>
    </dgm:pt>
    <dgm:pt modelId="{D116E708-EB38-43BD-A865-4F295FF26AE7}" type="pres">
      <dgm:prSet presAssocID="{39469875-E841-4A52-9BCC-E8983F420C09}" presName="node" presStyleLbl="revTx" presStyleIdx="0" presStyleCnt="3">
        <dgm:presLayoutVars>
          <dgm:bulletEnabled val="1"/>
        </dgm:presLayoutVars>
      </dgm:prSet>
      <dgm:spPr/>
    </dgm:pt>
    <dgm:pt modelId="{791E61E7-9E64-475B-A69C-2E459D3B105C}" type="pres">
      <dgm:prSet presAssocID="{ABBE61CB-5176-40C4-8EB0-716890EF8FAD}" presName="sibTrans" presStyleLbl="node1" presStyleIdx="0" presStyleCnt="3"/>
      <dgm:spPr/>
    </dgm:pt>
    <dgm:pt modelId="{72E97AFF-9020-4DAC-839F-AA1F19703D07}" type="pres">
      <dgm:prSet presAssocID="{90D7365F-776B-451A-A52B-FC00DF5E0AD9}" presName="dummy" presStyleCnt="0"/>
      <dgm:spPr/>
    </dgm:pt>
    <dgm:pt modelId="{BD426577-D22C-4A1B-8027-88EDFE0D07E3}" type="pres">
      <dgm:prSet presAssocID="{90D7365F-776B-451A-A52B-FC00DF5E0AD9}" presName="node" presStyleLbl="revTx" presStyleIdx="1" presStyleCnt="3">
        <dgm:presLayoutVars>
          <dgm:bulletEnabled val="1"/>
        </dgm:presLayoutVars>
      </dgm:prSet>
      <dgm:spPr/>
    </dgm:pt>
    <dgm:pt modelId="{A8FF5A5C-3053-4900-824E-39B55F3A3B55}" type="pres">
      <dgm:prSet presAssocID="{DFC715CE-B730-495F-A982-55A077A1A5BA}" presName="sibTrans" presStyleLbl="node1" presStyleIdx="1" presStyleCnt="3"/>
      <dgm:spPr/>
    </dgm:pt>
    <dgm:pt modelId="{23F8FEE2-6A33-4EFF-BE43-73EE3D7BC8CB}" type="pres">
      <dgm:prSet presAssocID="{A5E26D40-D303-4A41-A9A5-557F20BD3D3F}" presName="dummy" presStyleCnt="0"/>
      <dgm:spPr/>
    </dgm:pt>
    <dgm:pt modelId="{EDCC57C5-E156-4270-8269-828CDCE4D9A4}" type="pres">
      <dgm:prSet presAssocID="{A5E26D40-D303-4A41-A9A5-557F20BD3D3F}" presName="node" presStyleLbl="revTx" presStyleIdx="2" presStyleCnt="3">
        <dgm:presLayoutVars>
          <dgm:bulletEnabled val="1"/>
        </dgm:presLayoutVars>
      </dgm:prSet>
      <dgm:spPr/>
    </dgm:pt>
    <dgm:pt modelId="{1AC71F8F-AE3B-4E16-841D-BDE10434AE87}" type="pres">
      <dgm:prSet presAssocID="{27B298B1-E2B7-459D-A0BA-7F1A967C15E4}" presName="sibTrans" presStyleLbl="node1" presStyleIdx="2" presStyleCnt="3"/>
      <dgm:spPr/>
    </dgm:pt>
  </dgm:ptLst>
  <dgm:cxnLst>
    <dgm:cxn modelId="{98744146-8678-4786-A6F8-9B12228AB0A6}" type="presOf" srcId="{7BA5DD12-164D-4630-ADF8-95ADDCAE5309}" destId="{0D3AC274-ACE3-43B2-9F20-33E0F871F798}" srcOrd="0" destOrd="0" presId="urn:microsoft.com/office/officeart/2005/8/layout/cycle1"/>
    <dgm:cxn modelId="{22BE137E-CA80-406D-B796-1280595FC6AD}" srcId="{7BA5DD12-164D-4630-ADF8-95ADDCAE5309}" destId="{39469875-E841-4A52-9BCC-E8983F420C09}" srcOrd="0" destOrd="0" parTransId="{831F5484-C8F2-4FDB-82CC-68BA890B8164}" sibTransId="{ABBE61CB-5176-40C4-8EB0-716890EF8FAD}"/>
    <dgm:cxn modelId="{5986019F-7D04-4C4A-A915-C832C5EF1471}" type="presOf" srcId="{ABBE61CB-5176-40C4-8EB0-716890EF8FAD}" destId="{791E61E7-9E64-475B-A69C-2E459D3B105C}" srcOrd="0" destOrd="0" presId="urn:microsoft.com/office/officeart/2005/8/layout/cycle1"/>
    <dgm:cxn modelId="{FC4D17BA-267A-44A9-9F52-0AEDEFE438CB}" srcId="{7BA5DD12-164D-4630-ADF8-95ADDCAE5309}" destId="{A5E26D40-D303-4A41-A9A5-557F20BD3D3F}" srcOrd="2" destOrd="0" parTransId="{A1795392-1B62-4B43-98D4-916331C17E9F}" sibTransId="{27B298B1-E2B7-459D-A0BA-7F1A967C15E4}"/>
    <dgm:cxn modelId="{1EE5A1C1-86D0-4263-848C-C8D773C59717}" type="presOf" srcId="{27B298B1-E2B7-459D-A0BA-7F1A967C15E4}" destId="{1AC71F8F-AE3B-4E16-841D-BDE10434AE87}" srcOrd="0" destOrd="0" presId="urn:microsoft.com/office/officeart/2005/8/layout/cycle1"/>
    <dgm:cxn modelId="{975F5DCD-A9A4-46A6-879E-CA359534F0A8}" srcId="{7BA5DD12-164D-4630-ADF8-95ADDCAE5309}" destId="{90D7365F-776B-451A-A52B-FC00DF5E0AD9}" srcOrd="1" destOrd="0" parTransId="{16C51E1A-2155-4B3E-996D-C1C4E245519A}" sibTransId="{DFC715CE-B730-495F-A982-55A077A1A5BA}"/>
    <dgm:cxn modelId="{3844EED2-F259-4E10-9AD3-81203934A6B4}" type="presOf" srcId="{90D7365F-776B-451A-A52B-FC00DF5E0AD9}" destId="{BD426577-D22C-4A1B-8027-88EDFE0D07E3}" srcOrd="0" destOrd="0" presId="urn:microsoft.com/office/officeart/2005/8/layout/cycle1"/>
    <dgm:cxn modelId="{8D4E73D4-0E4C-47E7-A2ED-4185046E06AB}" type="presOf" srcId="{A5E26D40-D303-4A41-A9A5-557F20BD3D3F}" destId="{EDCC57C5-E156-4270-8269-828CDCE4D9A4}" srcOrd="0" destOrd="0" presId="urn:microsoft.com/office/officeart/2005/8/layout/cycle1"/>
    <dgm:cxn modelId="{0D9BBAD8-0499-4F12-AFD6-29931B54F5A0}" type="presOf" srcId="{39469875-E841-4A52-9BCC-E8983F420C09}" destId="{D116E708-EB38-43BD-A865-4F295FF26AE7}" srcOrd="0" destOrd="0" presId="urn:microsoft.com/office/officeart/2005/8/layout/cycle1"/>
    <dgm:cxn modelId="{A9299AEF-26BE-4F1D-89F2-FF71563DA4AA}" type="presOf" srcId="{DFC715CE-B730-495F-A982-55A077A1A5BA}" destId="{A8FF5A5C-3053-4900-824E-39B55F3A3B55}" srcOrd="0" destOrd="0" presId="urn:microsoft.com/office/officeart/2005/8/layout/cycle1"/>
    <dgm:cxn modelId="{55F0F114-AE1B-480F-AE9D-C9EEEB677BC5}" type="presParOf" srcId="{0D3AC274-ACE3-43B2-9F20-33E0F871F798}" destId="{F8C0E92B-5D2B-44B1-9A22-91BA79361A05}" srcOrd="0" destOrd="0" presId="urn:microsoft.com/office/officeart/2005/8/layout/cycle1"/>
    <dgm:cxn modelId="{EA547ABA-14D2-47E5-930F-827C18F41456}" type="presParOf" srcId="{0D3AC274-ACE3-43B2-9F20-33E0F871F798}" destId="{D116E708-EB38-43BD-A865-4F295FF26AE7}" srcOrd="1" destOrd="0" presId="urn:microsoft.com/office/officeart/2005/8/layout/cycle1"/>
    <dgm:cxn modelId="{7BDFF796-B8E4-4DB2-8966-6A1B98F1B525}" type="presParOf" srcId="{0D3AC274-ACE3-43B2-9F20-33E0F871F798}" destId="{791E61E7-9E64-475B-A69C-2E459D3B105C}" srcOrd="2" destOrd="0" presId="urn:microsoft.com/office/officeart/2005/8/layout/cycle1"/>
    <dgm:cxn modelId="{BB3E289B-848D-4C07-A8C0-679EE1A65ECE}" type="presParOf" srcId="{0D3AC274-ACE3-43B2-9F20-33E0F871F798}" destId="{72E97AFF-9020-4DAC-839F-AA1F19703D07}" srcOrd="3" destOrd="0" presId="urn:microsoft.com/office/officeart/2005/8/layout/cycle1"/>
    <dgm:cxn modelId="{1D5C5E1D-56B7-4E53-8C62-CB935BFB20FA}" type="presParOf" srcId="{0D3AC274-ACE3-43B2-9F20-33E0F871F798}" destId="{BD426577-D22C-4A1B-8027-88EDFE0D07E3}" srcOrd="4" destOrd="0" presId="urn:microsoft.com/office/officeart/2005/8/layout/cycle1"/>
    <dgm:cxn modelId="{09E790A3-6D1A-41D3-9953-71327C92A657}" type="presParOf" srcId="{0D3AC274-ACE3-43B2-9F20-33E0F871F798}" destId="{A8FF5A5C-3053-4900-824E-39B55F3A3B55}" srcOrd="5" destOrd="0" presId="urn:microsoft.com/office/officeart/2005/8/layout/cycle1"/>
    <dgm:cxn modelId="{B893ED12-11C5-4D24-BAD4-E9C6D010D7A8}" type="presParOf" srcId="{0D3AC274-ACE3-43B2-9F20-33E0F871F798}" destId="{23F8FEE2-6A33-4EFF-BE43-73EE3D7BC8CB}" srcOrd="6" destOrd="0" presId="urn:microsoft.com/office/officeart/2005/8/layout/cycle1"/>
    <dgm:cxn modelId="{4B881AEC-9074-4438-A3D5-78B760082B8F}" type="presParOf" srcId="{0D3AC274-ACE3-43B2-9F20-33E0F871F798}" destId="{EDCC57C5-E156-4270-8269-828CDCE4D9A4}" srcOrd="7" destOrd="0" presId="urn:microsoft.com/office/officeart/2005/8/layout/cycle1"/>
    <dgm:cxn modelId="{F4C2B2B8-1478-4DF9-9113-CB3927B64369}" type="presParOf" srcId="{0D3AC274-ACE3-43B2-9F20-33E0F871F798}" destId="{1AC71F8F-AE3B-4E16-841D-BDE10434AE87}" srcOrd="8"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E708-EB38-43BD-A865-4F295FF26AE7}">
      <dsp:nvSpPr>
        <dsp:cNvPr id="0" name=""/>
        <dsp:cNvSpPr/>
      </dsp:nvSpPr>
      <dsp:spPr>
        <a:xfrm>
          <a:off x="999168" y="101579"/>
          <a:ext cx="516761" cy="51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Target</a:t>
          </a:r>
        </a:p>
      </dsp:txBody>
      <dsp:txXfrm>
        <a:off x="999168" y="101579"/>
        <a:ext cx="516761" cy="516761"/>
      </dsp:txXfrm>
    </dsp:sp>
    <dsp:sp modelId="{791E61E7-9E64-475B-A69C-2E459D3B105C}">
      <dsp:nvSpPr>
        <dsp:cNvPr id="0" name=""/>
        <dsp:cNvSpPr/>
      </dsp:nvSpPr>
      <dsp:spPr>
        <a:xfrm>
          <a:off x="211973" y="-116"/>
          <a:ext cx="1221972" cy="1221972"/>
        </a:xfrm>
        <a:prstGeom prst="circularArrow">
          <a:avLst>
            <a:gd name="adj1" fmla="val 8246"/>
            <a:gd name="adj2" fmla="val 575939"/>
            <a:gd name="adj3" fmla="val 2964668"/>
            <a:gd name="adj4" fmla="val 51178"/>
            <a:gd name="adj5" fmla="val 9621"/>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26577-D22C-4A1B-8027-88EDFE0D07E3}">
      <dsp:nvSpPr>
        <dsp:cNvPr id="0" name=""/>
        <dsp:cNvSpPr/>
      </dsp:nvSpPr>
      <dsp:spPr>
        <a:xfrm>
          <a:off x="564579" y="854309"/>
          <a:ext cx="516761" cy="51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Monitor</a:t>
          </a:r>
        </a:p>
      </dsp:txBody>
      <dsp:txXfrm>
        <a:off x="564579" y="854309"/>
        <a:ext cx="516761" cy="516761"/>
      </dsp:txXfrm>
    </dsp:sp>
    <dsp:sp modelId="{A8FF5A5C-3053-4900-824E-39B55F3A3B55}">
      <dsp:nvSpPr>
        <dsp:cNvPr id="0" name=""/>
        <dsp:cNvSpPr/>
      </dsp:nvSpPr>
      <dsp:spPr>
        <a:xfrm>
          <a:off x="211973" y="-116"/>
          <a:ext cx="1221972" cy="1221972"/>
        </a:xfrm>
        <a:prstGeom prst="circularArrow">
          <a:avLst>
            <a:gd name="adj1" fmla="val 8246"/>
            <a:gd name="adj2" fmla="val 575939"/>
            <a:gd name="adj3" fmla="val 10172882"/>
            <a:gd name="adj4" fmla="val 7259392"/>
            <a:gd name="adj5" fmla="val 9621"/>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C57C5-E156-4270-8269-828CDCE4D9A4}">
      <dsp:nvSpPr>
        <dsp:cNvPr id="0" name=""/>
        <dsp:cNvSpPr/>
      </dsp:nvSpPr>
      <dsp:spPr>
        <a:xfrm>
          <a:off x="129990" y="101579"/>
          <a:ext cx="516761" cy="51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Adjust</a:t>
          </a:r>
        </a:p>
      </dsp:txBody>
      <dsp:txXfrm>
        <a:off x="129990" y="101579"/>
        <a:ext cx="516761" cy="516761"/>
      </dsp:txXfrm>
    </dsp:sp>
    <dsp:sp modelId="{1AC71F8F-AE3B-4E16-841D-BDE10434AE87}">
      <dsp:nvSpPr>
        <dsp:cNvPr id="0" name=""/>
        <dsp:cNvSpPr/>
      </dsp:nvSpPr>
      <dsp:spPr>
        <a:xfrm>
          <a:off x="211973" y="-116"/>
          <a:ext cx="1221972" cy="1221972"/>
        </a:xfrm>
        <a:prstGeom prst="circularArrow">
          <a:avLst>
            <a:gd name="adj1" fmla="val 8246"/>
            <a:gd name="adj2" fmla="val 575939"/>
            <a:gd name="adj3" fmla="val 16857480"/>
            <a:gd name="adj4" fmla="val 14966581"/>
            <a:gd name="adj5" fmla="val 9621"/>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E708-EB38-43BD-A865-4F295FF26AE7}">
      <dsp:nvSpPr>
        <dsp:cNvPr id="0" name=""/>
        <dsp:cNvSpPr/>
      </dsp:nvSpPr>
      <dsp:spPr>
        <a:xfrm>
          <a:off x="999168" y="101579"/>
          <a:ext cx="516761" cy="51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Target</a:t>
          </a:r>
        </a:p>
      </dsp:txBody>
      <dsp:txXfrm>
        <a:off x="999168" y="101579"/>
        <a:ext cx="516761" cy="516761"/>
      </dsp:txXfrm>
    </dsp:sp>
    <dsp:sp modelId="{791E61E7-9E64-475B-A69C-2E459D3B105C}">
      <dsp:nvSpPr>
        <dsp:cNvPr id="0" name=""/>
        <dsp:cNvSpPr/>
      </dsp:nvSpPr>
      <dsp:spPr>
        <a:xfrm>
          <a:off x="211973" y="-116"/>
          <a:ext cx="1221972" cy="1221972"/>
        </a:xfrm>
        <a:prstGeom prst="circularArrow">
          <a:avLst>
            <a:gd name="adj1" fmla="val 8246"/>
            <a:gd name="adj2" fmla="val 575939"/>
            <a:gd name="adj3" fmla="val 2964668"/>
            <a:gd name="adj4" fmla="val 51178"/>
            <a:gd name="adj5" fmla="val 9621"/>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26577-D22C-4A1B-8027-88EDFE0D07E3}">
      <dsp:nvSpPr>
        <dsp:cNvPr id="0" name=""/>
        <dsp:cNvSpPr/>
      </dsp:nvSpPr>
      <dsp:spPr>
        <a:xfrm>
          <a:off x="564579" y="854309"/>
          <a:ext cx="516761" cy="51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Monitor</a:t>
          </a:r>
        </a:p>
      </dsp:txBody>
      <dsp:txXfrm>
        <a:off x="564579" y="854309"/>
        <a:ext cx="516761" cy="516761"/>
      </dsp:txXfrm>
    </dsp:sp>
    <dsp:sp modelId="{A8FF5A5C-3053-4900-824E-39B55F3A3B55}">
      <dsp:nvSpPr>
        <dsp:cNvPr id="0" name=""/>
        <dsp:cNvSpPr/>
      </dsp:nvSpPr>
      <dsp:spPr>
        <a:xfrm>
          <a:off x="211973" y="-116"/>
          <a:ext cx="1221972" cy="1221972"/>
        </a:xfrm>
        <a:prstGeom prst="circularArrow">
          <a:avLst>
            <a:gd name="adj1" fmla="val 8246"/>
            <a:gd name="adj2" fmla="val 575939"/>
            <a:gd name="adj3" fmla="val 10172882"/>
            <a:gd name="adj4" fmla="val 7259392"/>
            <a:gd name="adj5" fmla="val 9621"/>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C57C5-E156-4270-8269-828CDCE4D9A4}">
      <dsp:nvSpPr>
        <dsp:cNvPr id="0" name=""/>
        <dsp:cNvSpPr/>
      </dsp:nvSpPr>
      <dsp:spPr>
        <a:xfrm>
          <a:off x="129990" y="101579"/>
          <a:ext cx="516761" cy="51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Adjust</a:t>
          </a:r>
        </a:p>
      </dsp:txBody>
      <dsp:txXfrm>
        <a:off x="129990" y="101579"/>
        <a:ext cx="516761" cy="516761"/>
      </dsp:txXfrm>
    </dsp:sp>
    <dsp:sp modelId="{1AC71F8F-AE3B-4E16-841D-BDE10434AE87}">
      <dsp:nvSpPr>
        <dsp:cNvPr id="0" name=""/>
        <dsp:cNvSpPr/>
      </dsp:nvSpPr>
      <dsp:spPr>
        <a:xfrm>
          <a:off x="225831" y="-116"/>
          <a:ext cx="1221972" cy="1221972"/>
        </a:xfrm>
        <a:prstGeom prst="circularArrow">
          <a:avLst>
            <a:gd name="adj1" fmla="val 8246"/>
            <a:gd name="adj2" fmla="val 575939"/>
            <a:gd name="adj3" fmla="val 16857480"/>
            <a:gd name="adj4" fmla="val 14966581"/>
            <a:gd name="adj5" fmla="val 9621"/>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E708-EB38-43BD-A865-4F295FF26AE7}">
      <dsp:nvSpPr>
        <dsp:cNvPr id="0" name=""/>
        <dsp:cNvSpPr/>
      </dsp:nvSpPr>
      <dsp:spPr>
        <a:xfrm>
          <a:off x="999168" y="101579"/>
          <a:ext cx="516761" cy="51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Target</a:t>
          </a:r>
        </a:p>
      </dsp:txBody>
      <dsp:txXfrm>
        <a:off x="999168" y="101579"/>
        <a:ext cx="516761" cy="516761"/>
      </dsp:txXfrm>
    </dsp:sp>
    <dsp:sp modelId="{791E61E7-9E64-475B-A69C-2E459D3B105C}">
      <dsp:nvSpPr>
        <dsp:cNvPr id="0" name=""/>
        <dsp:cNvSpPr/>
      </dsp:nvSpPr>
      <dsp:spPr>
        <a:xfrm>
          <a:off x="211973" y="-116"/>
          <a:ext cx="1221972" cy="1221972"/>
        </a:xfrm>
        <a:prstGeom prst="circularArrow">
          <a:avLst>
            <a:gd name="adj1" fmla="val 8246"/>
            <a:gd name="adj2" fmla="val 575939"/>
            <a:gd name="adj3" fmla="val 2964668"/>
            <a:gd name="adj4" fmla="val 51178"/>
            <a:gd name="adj5" fmla="val 9621"/>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26577-D22C-4A1B-8027-88EDFE0D07E3}">
      <dsp:nvSpPr>
        <dsp:cNvPr id="0" name=""/>
        <dsp:cNvSpPr/>
      </dsp:nvSpPr>
      <dsp:spPr>
        <a:xfrm>
          <a:off x="564579" y="854309"/>
          <a:ext cx="516761" cy="51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Monitor</a:t>
          </a:r>
        </a:p>
      </dsp:txBody>
      <dsp:txXfrm>
        <a:off x="564579" y="854309"/>
        <a:ext cx="516761" cy="516761"/>
      </dsp:txXfrm>
    </dsp:sp>
    <dsp:sp modelId="{A8FF5A5C-3053-4900-824E-39B55F3A3B55}">
      <dsp:nvSpPr>
        <dsp:cNvPr id="0" name=""/>
        <dsp:cNvSpPr/>
      </dsp:nvSpPr>
      <dsp:spPr>
        <a:xfrm>
          <a:off x="211973" y="-116"/>
          <a:ext cx="1221972" cy="1221972"/>
        </a:xfrm>
        <a:prstGeom prst="circularArrow">
          <a:avLst>
            <a:gd name="adj1" fmla="val 8246"/>
            <a:gd name="adj2" fmla="val 575939"/>
            <a:gd name="adj3" fmla="val 10172882"/>
            <a:gd name="adj4" fmla="val 7259392"/>
            <a:gd name="adj5" fmla="val 9621"/>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CC57C5-E156-4270-8269-828CDCE4D9A4}">
      <dsp:nvSpPr>
        <dsp:cNvPr id="0" name=""/>
        <dsp:cNvSpPr/>
      </dsp:nvSpPr>
      <dsp:spPr>
        <a:xfrm>
          <a:off x="129990" y="101579"/>
          <a:ext cx="516761" cy="51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Adjust</a:t>
          </a:r>
        </a:p>
      </dsp:txBody>
      <dsp:txXfrm>
        <a:off x="129990" y="101579"/>
        <a:ext cx="516761" cy="516761"/>
      </dsp:txXfrm>
    </dsp:sp>
    <dsp:sp modelId="{1AC71F8F-AE3B-4E16-841D-BDE10434AE87}">
      <dsp:nvSpPr>
        <dsp:cNvPr id="0" name=""/>
        <dsp:cNvSpPr/>
      </dsp:nvSpPr>
      <dsp:spPr>
        <a:xfrm>
          <a:off x="211973" y="-116"/>
          <a:ext cx="1221972" cy="1221972"/>
        </a:xfrm>
        <a:prstGeom prst="circularArrow">
          <a:avLst>
            <a:gd name="adj1" fmla="val 8246"/>
            <a:gd name="adj2" fmla="val 575939"/>
            <a:gd name="adj3" fmla="val 16857480"/>
            <a:gd name="adj4" fmla="val 14966581"/>
            <a:gd name="adj5" fmla="val 9621"/>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67050" cy="469900"/>
          </a:xfrm>
          <a:prstGeom prst="rect">
            <a:avLst/>
          </a:prstGeom>
        </p:spPr>
        <p:txBody>
          <a:bodyPr vert="horz" lIns="91398" tIns="45699" rIns="91398" bIns="45699" rtlCol="0"/>
          <a:lstStyle>
            <a:lvl1pPr algn="l">
              <a:defRPr sz="1200"/>
            </a:lvl1pPr>
          </a:lstStyle>
          <a:p>
            <a:r>
              <a:rPr lang="en-US" dirty="0"/>
              <a:t>Philip Campbell - Consultant, Author</a:t>
            </a:r>
          </a:p>
        </p:txBody>
      </p:sp>
      <p:sp>
        <p:nvSpPr>
          <p:cNvPr id="3" name="Date Placeholder 2"/>
          <p:cNvSpPr>
            <a:spLocks noGrp="1"/>
          </p:cNvSpPr>
          <p:nvPr>
            <p:ph type="dt" sz="quarter" idx="1"/>
          </p:nvPr>
        </p:nvSpPr>
        <p:spPr>
          <a:xfrm>
            <a:off x="4008438" y="4"/>
            <a:ext cx="3067050" cy="469900"/>
          </a:xfrm>
          <a:prstGeom prst="rect">
            <a:avLst/>
          </a:prstGeom>
        </p:spPr>
        <p:txBody>
          <a:bodyPr vert="horz" lIns="91398" tIns="45699" rIns="91398" bIns="45699" rtlCol="0"/>
          <a:lstStyle>
            <a:lvl1pPr algn="r">
              <a:defRPr sz="1200"/>
            </a:lvl1pPr>
          </a:lstStyle>
          <a:p>
            <a:r>
              <a:rPr lang="en-US" dirty="0"/>
              <a:t>FinancialRhythm.com</a:t>
            </a:r>
          </a:p>
        </p:txBody>
      </p:sp>
      <p:sp>
        <p:nvSpPr>
          <p:cNvPr id="4" name="Footer Placeholder 3"/>
          <p:cNvSpPr>
            <a:spLocks noGrp="1"/>
          </p:cNvSpPr>
          <p:nvPr>
            <p:ph type="ftr" sz="quarter" idx="2"/>
          </p:nvPr>
        </p:nvSpPr>
        <p:spPr>
          <a:xfrm>
            <a:off x="-1" y="8893175"/>
            <a:ext cx="3690938" cy="469900"/>
          </a:xfrm>
          <a:prstGeom prst="rect">
            <a:avLst/>
          </a:prstGeom>
        </p:spPr>
        <p:txBody>
          <a:bodyPr vert="horz" lIns="91398" tIns="45699" rIns="91398" bIns="45699" rtlCol="0" anchor="b"/>
          <a:lstStyle>
            <a:lvl1pPr algn="l">
              <a:defRPr sz="1200"/>
            </a:lvl1pPr>
          </a:lstStyle>
          <a:p>
            <a:r>
              <a:rPr lang="en-US" dirty="0"/>
              <a:t>Copyright © 2017 Philip Campbell. All rights reserved</a:t>
            </a:r>
          </a:p>
          <a:p>
            <a:endParaRPr lang="en-US" dirty="0"/>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398" tIns="45699" rIns="91398" bIns="45699" rtlCol="0" anchor="b"/>
          <a:lstStyle>
            <a:lvl1pPr algn="r">
              <a:defRPr sz="1200"/>
            </a:lvl1pPr>
          </a:lstStyle>
          <a:p>
            <a:fld id="{DD4C3887-9F88-460B-964B-830EFB8EE6F7}" type="slidenum">
              <a:rPr lang="en-US" smtClean="0"/>
              <a:pPr/>
              <a:t>‹#›</a:t>
            </a:fld>
            <a:endParaRPr lang="en-US"/>
          </a:p>
        </p:txBody>
      </p:sp>
    </p:spTree>
    <p:extLst>
      <p:ext uri="{BB962C8B-B14F-4D97-AF65-F5344CB8AC3E}">
        <p14:creationId xmlns:p14="http://schemas.microsoft.com/office/powerpoint/2010/main" val="3800516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66733" cy="468154"/>
          </a:xfrm>
          <a:prstGeom prst="rect">
            <a:avLst/>
          </a:prstGeom>
        </p:spPr>
        <p:txBody>
          <a:bodyPr vert="horz" lIns="93892" tIns="46946" rIns="93892" bIns="46946" rtlCol="0"/>
          <a:lstStyle>
            <a:lvl1pPr algn="l">
              <a:defRPr sz="1200"/>
            </a:lvl1pPr>
          </a:lstStyle>
          <a:p>
            <a:endParaRPr lang="en-US"/>
          </a:p>
        </p:txBody>
      </p:sp>
      <p:sp>
        <p:nvSpPr>
          <p:cNvPr id="3" name="Date Placeholder 2"/>
          <p:cNvSpPr>
            <a:spLocks noGrp="1"/>
          </p:cNvSpPr>
          <p:nvPr>
            <p:ph type="dt" idx="1"/>
          </p:nvPr>
        </p:nvSpPr>
        <p:spPr>
          <a:xfrm>
            <a:off x="4008709" y="0"/>
            <a:ext cx="3066733" cy="468154"/>
          </a:xfrm>
          <a:prstGeom prst="rect">
            <a:avLst/>
          </a:prstGeom>
        </p:spPr>
        <p:txBody>
          <a:bodyPr vert="horz" lIns="93892" tIns="46946" rIns="93892" bIns="46946" rtlCol="0"/>
          <a:lstStyle>
            <a:lvl1pPr algn="r">
              <a:defRPr sz="1200"/>
            </a:lvl1pPr>
          </a:lstStyle>
          <a:p>
            <a:fld id="{C25D03B4-37DF-47B4-B4BC-42E881D01FE1}" type="datetimeFigureOut">
              <a:rPr lang="en-US" smtClean="0"/>
              <a:pPr/>
              <a:t>6/18/2017</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3892" tIns="46946" rIns="93892" bIns="46946"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892" tIns="46946" rIns="93892" bIns="469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93296"/>
            <a:ext cx="3066733" cy="468154"/>
          </a:xfrm>
          <a:prstGeom prst="rect">
            <a:avLst/>
          </a:prstGeom>
        </p:spPr>
        <p:txBody>
          <a:bodyPr vert="horz" lIns="93892" tIns="46946" rIns="93892" bIns="46946" rtlCol="0" anchor="b"/>
          <a:lstStyle>
            <a:lvl1pPr algn="l">
              <a:defRPr sz="1200"/>
            </a:lvl1pPr>
          </a:lstStyle>
          <a:p>
            <a:endParaRPr lang="en-US"/>
          </a:p>
        </p:txBody>
      </p:sp>
      <p:sp>
        <p:nvSpPr>
          <p:cNvPr id="7" name="Slide Number Placeholder 6"/>
          <p:cNvSpPr>
            <a:spLocks noGrp="1"/>
          </p:cNvSpPr>
          <p:nvPr>
            <p:ph type="sldNum" sz="quarter" idx="5"/>
          </p:nvPr>
        </p:nvSpPr>
        <p:spPr>
          <a:xfrm>
            <a:off x="4008709" y="8893296"/>
            <a:ext cx="3066733" cy="468154"/>
          </a:xfrm>
          <a:prstGeom prst="rect">
            <a:avLst/>
          </a:prstGeom>
        </p:spPr>
        <p:txBody>
          <a:bodyPr vert="horz" lIns="93892" tIns="46946" rIns="93892" bIns="46946" rtlCol="0" anchor="b"/>
          <a:lstStyle>
            <a:lvl1pPr algn="r">
              <a:defRPr sz="1200"/>
            </a:lvl1pPr>
          </a:lstStyle>
          <a:p>
            <a:fld id="{B42F4B9C-7E8C-4E7D-9A19-0B9140946ED6}" type="slidenum">
              <a:rPr lang="en-US" smtClean="0"/>
              <a:pPr/>
              <a:t>‹#›</a:t>
            </a:fld>
            <a:endParaRPr lang="en-US"/>
          </a:p>
        </p:txBody>
      </p:sp>
    </p:spTree>
    <p:extLst>
      <p:ext uri="{BB962C8B-B14F-4D97-AF65-F5344CB8AC3E}">
        <p14:creationId xmlns:p14="http://schemas.microsoft.com/office/powerpoint/2010/main" val="7341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0610">
              <a:defRPr/>
            </a:pPr>
            <a:fld id="{7C40EBC3-A63D-4F3D-A229-EE54192EBBB5}" type="slidenum">
              <a:rPr lang="en-US">
                <a:solidFill>
                  <a:prstClr val="black"/>
                </a:solidFill>
                <a:latin typeface="Calibri"/>
              </a:rPr>
              <a:pPr defTabSz="940610">
                <a:defRPr/>
              </a:pPr>
              <a:t>3</a:t>
            </a:fld>
            <a:endParaRPr lang="en-US">
              <a:solidFill>
                <a:prstClr val="black"/>
              </a:solidFill>
              <a:latin typeface="Calibri"/>
            </a:endParaRPr>
          </a:p>
        </p:txBody>
      </p:sp>
    </p:spTree>
    <p:extLst>
      <p:ext uri="{BB962C8B-B14F-4D97-AF65-F5344CB8AC3E}">
        <p14:creationId xmlns:p14="http://schemas.microsoft.com/office/powerpoint/2010/main" val="60362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0610">
              <a:defRPr/>
            </a:pPr>
            <a:fld id="{7C40EBC3-A63D-4F3D-A229-EE54192EBBB5}" type="slidenum">
              <a:rPr lang="en-US">
                <a:solidFill>
                  <a:prstClr val="black"/>
                </a:solidFill>
                <a:latin typeface="Calibri"/>
              </a:rPr>
              <a:pPr defTabSz="940610">
                <a:defRPr/>
              </a:pPr>
              <a:t>6</a:t>
            </a:fld>
            <a:endParaRPr lang="en-US">
              <a:solidFill>
                <a:prstClr val="black"/>
              </a:solidFill>
              <a:latin typeface="Calibri"/>
            </a:endParaRPr>
          </a:p>
        </p:txBody>
      </p:sp>
    </p:spTree>
    <p:extLst>
      <p:ext uri="{BB962C8B-B14F-4D97-AF65-F5344CB8AC3E}">
        <p14:creationId xmlns:p14="http://schemas.microsoft.com/office/powerpoint/2010/main" val="291286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190">
              <a:defRPr/>
            </a:pPr>
            <a:fld id="{7C40EBC3-A63D-4F3D-A229-EE54192EBBB5}" type="slidenum">
              <a:rPr lang="en-US">
                <a:solidFill>
                  <a:prstClr val="black"/>
                </a:solidFill>
                <a:latin typeface="Calibri"/>
              </a:rPr>
              <a:pPr defTabSz="914190">
                <a:defRPr/>
              </a:pPr>
              <a:t>25</a:t>
            </a:fld>
            <a:endParaRPr lang="en-US">
              <a:solidFill>
                <a:prstClr val="black"/>
              </a:solidFill>
              <a:latin typeface="Calibri"/>
            </a:endParaRPr>
          </a:p>
        </p:txBody>
      </p:sp>
    </p:spTree>
    <p:extLst>
      <p:ext uri="{BB962C8B-B14F-4D97-AF65-F5344CB8AC3E}">
        <p14:creationId xmlns:p14="http://schemas.microsoft.com/office/powerpoint/2010/main" val="383769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190">
              <a:defRPr/>
            </a:pPr>
            <a:fld id="{7C40EBC3-A63D-4F3D-A229-EE54192EBBB5}" type="slidenum">
              <a:rPr lang="en-US">
                <a:solidFill>
                  <a:prstClr val="black"/>
                </a:solidFill>
                <a:latin typeface="Calibri"/>
              </a:rPr>
              <a:pPr defTabSz="914190">
                <a:defRPr/>
              </a:pPr>
              <a:t>30</a:t>
            </a:fld>
            <a:endParaRPr lang="en-US">
              <a:solidFill>
                <a:prstClr val="black"/>
              </a:solidFill>
              <a:latin typeface="Calibri"/>
            </a:endParaRPr>
          </a:p>
        </p:txBody>
      </p:sp>
    </p:spTree>
    <p:extLst>
      <p:ext uri="{BB962C8B-B14F-4D97-AF65-F5344CB8AC3E}">
        <p14:creationId xmlns:p14="http://schemas.microsoft.com/office/powerpoint/2010/main" val="30686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40610">
              <a:defRPr/>
            </a:pPr>
            <a:fld id="{7C40EBC3-A63D-4F3D-A229-EE54192EBBB5}" type="slidenum">
              <a:rPr lang="en-US">
                <a:solidFill>
                  <a:prstClr val="black"/>
                </a:solidFill>
                <a:latin typeface="Calibri"/>
              </a:rPr>
              <a:pPr defTabSz="940610">
                <a:defRPr/>
              </a:pPr>
              <a:t>65</a:t>
            </a:fld>
            <a:endParaRPr lang="en-US">
              <a:solidFill>
                <a:prstClr val="black"/>
              </a:solidFill>
              <a:latin typeface="Calibri"/>
            </a:endParaRPr>
          </a:p>
        </p:txBody>
      </p:sp>
    </p:spTree>
    <p:extLst>
      <p:ext uri="{BB962C8B-B14F-4D97-AF65-F5344CB8AC3E}">
        <p14:creationId xmlns:p14="http://schemas.microsoft.com/office/powerpoint/2010/main" val="2888728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61BD5D-7964-4CF6-AADB-387993967FC3}" type="datetimeFigureOut">
              <a:rPr lang="en-US" smtClean="0"/>
              <a:pPr/>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42741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1BD5D-7964-4CF6-AADB-387993967FC3}" type="datetimeFigureOut">
              <a:rPr lang="en-US" smtClean="0"/>
              <a:pPr/>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58741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1BD5D-7964-4CF6-AADB-387993967FC3}" type="datetimeFigureOut">
              <a:rPr lang="en-US" smtClean="0"/>
              <a:pPr/>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104657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9B9C52E-BA52-4468-971F-04E396E9BABA}" type="datetime1">
              <a:rPr lang="en-US" smtClean="0"/>
              <a:t>6/18/2017</a:t>
            </a:fld>
            <a:endParaRPr lang="en-US" dirty="0"/>
          </a:p>
        </p:txBody>
      </p:sp>
      <p:sp>
        <p:nvSpPr>
          <p:cNvPr id="5" name="Footer Placeholder 4"/>
          <p:cNvSpPr>
            <a:spLocks noGrp="1"/>
          </p:cNvSpPr>
          <p:nvPr>
            <p:ph type="ftr" sz="quarter" idx="11"/>
          </p:nvPr>
        </p:nvSpPr>
        <p:spPr/>
        <p:txBody>
          <a:bodyPr/>
          <a:lstStyle/>
          <a:p>
            <a:r>
              <a:rPr lang="en-US"/>
              <a:t>http://financialrhythm.com/library/</a:t>
            </a:r>
            <a:endParaRPr lang="en-US" dirty="0"/>
          </a:p>
        </p:txBody>
      </p:sp>
      <p:sp>
        <p:nvSpPr>
          <p:cNvPr id="6" name="Slide Number Placeholder 5"/>
          <p:cNvSpPr>
            <a:spLocks noGrp="1"/>
          </p:cNvSpPr>
          <p:nvPr>
            <p:ph type="sldNum" sz="quarter" idx="12"/>
          </p:nvPr>
        </p:nvSpPr>
        <p:spPr>
          <a:xfrm>
            <a:off x="6324600" y="6356350"/>
            <a:ext cx="2438400" cy="365125"/>
          </a:xfrm>
        </p:spPr>
        <p:txBody>
          <a:bodyPr/>
          <a:lstStyle/>
          <a:p>
            <a:endParaRPr lang="en-US" dirty="0"/>
          </a:p>
        </p:txBody>
      </p:sp>
    </p:spTree>
    <p:extLst>
      <p:ext uri="{BB962C8B-B14F-4D97-AF65-F5344CB8AC3E}">
        <p14:creationId xmlns:p14="http://schemas.microsoft.com/office/powerpoint/2010/main" val="177697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FINANCIAL-RHYTHM.png"/>
          <p:cNvPicPr>
            <a:picLocks noChangeAspect="1"/>
          </p:cNvPicPr>
          <p:nvPr userDrawn="1"/>
        </p:nvPicPr>
        <p:blipFill>
          <a:blip r:embed="rId2"/>
          <a:stretch>
            <a:fillRect/>
          </a:stretch>
        </p:blipFill>
        <p:spPr>
          <a:xfrm>
            <a:off x="533400" y="6400800"/>
            <a:ext cx="1676400" cy="302102"/>
          </a:xfrm>
          <a:prstGeom prst="rect">
            <a:avLst/>
          </a:prstGeom>
        </p:spPr>
      </p:pic>
      <p:sp>
        <p:nvSpPr>
          <p:cNvPr id="8" name="TextBox 7"/>
          <p:cNvSpPr txBox="1"/>
          <p:nvPr userDrawn="1"/>
        </p:nvSpPr>
        <p:spPr>
          <a:xfrm>
            <a:off x="7239000" y="6400800"/>
            <a:ext cx="16764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 2017 </a:t>
            </a:r>
            <a:r>
              <a:rPr kumimoji="0" lang="en-US" sz="900" b="0" i="0" u="none" strike="noStrike" kern="1200" cap="none" spc="0" normalizeH="0" baseline="0" noProof="0" dirty="0">
                <a:ln>
                  <a:noFill/>
                </a:ln>
                <a:solidFill>
                  <a:prstClr val="black"/>
                </a:solidFill>
                <a:effectLst/>
                <a:uLnTx/>
                <a:uFillTx/>
                <a:latin typeface="Lucida Sans Unicode"/>
                <a:ea typeface="+mn-ea"/>
                <a:cs typeface="Lucida Sans Unicode"/>
              </a:rPr>
              <a:t>Philip Campbell</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74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5F6D16-65B4-4640-A0BF-908D5F1AFD1A}" type="datetime1">
              <a:rPr lang="en-US" smtClean="0"/>
              <a:t>6/18/2017</a:t>
            </a:fld>
            <a:endParaRPr lang="en-US"/>
          </a:p>
        </p:txBody>
      </p:sp>
      <p:sp>
        <p:nvSpPr>
          <p:cNvPr id="5" name="Footer Placeholder 4"/>
          <p:cNvSpPr>
            <a:spLocks noGrp="1"/>
          </p:cNvSpPr>
          <p:nvPr>
            <p:ph type="ftr" sz="quarter" idx="11"/>
          </p:nvPr>
        </p:nvSpPr>
        <p:spPr/>
        <p:txBody>
          <a:bodyPr/>
          <a:lstStyle/>
          <a:p>
            <a:r>
              <a:rPr lang="en-US"/>
              <a:t>http://financialrhythm.com/library/</a:t>
            </a:r>
          </a:p>
        </p:txBody>
      </p:sp>
      <p:sp>
        <p:nvSpPr>
          <p:cNvPr id="6" name="Slide Number Placeholder 5"/>
          <p:cNvSpPr>
            <a:spLocks noGrp="1"/>
          </p:cNvSpPr>
          <p:nvPr>
            <p:ph type="sldNum" sz="quarter" idx="12"/>
          </p:nvPr>
        </p:nvSpPr>
        <p:spPr/>
        <p:txBody>
          <a:bodyPr/>
          <a:lstStyle/>
          <a:p>
            <a:fld id="{D7FEAB2C-4D10-44A6-9AC5-9BA5FF95B7AF}" type="slidenum">
              <a:rPr lang="en-US" smtClean="0"/>
              <a:t>‹#›</a:t>
            </a:fld>
            <a:endParaRPr lang="en-US"/>
          </a:p>
        </p:txBody>
      </p:sp>
    </p:spTree>
    <p:extLst>
      <p:ext uri="{BB962C8B-B14F-4D97-AF65-F5344CB8AC3E}">
        <p14:creationId xmlns:p14="http://schemas.microsoft.com/office/powerpoint/2010/main" val="248459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DFF323-5819-4959-A584-730E60D606FC}" type="datetime1">
              <a:rPr lang="en-US" smtClean="0"/>
              <a:t>6/18/2017</a:t>
            </a:fld>
            <a:endParaRPr lang="en-US"/>
          </a:p>
        </p:txBody>
      </p:sp>
      <p:sp>
        <p:nvSpPr>
          <p:cNvPr id="6" name="Footer Placeholder 5"/>
          <p:cNvSpPr>
            <a:spLocks noGrp="1"/>
          </p:cNvSpPr>
          <p:nvPr>
            <p:ph type="ftr" sz="quarter" idx="11"/>
          </p:nvPr>
        </p:nvSpPr>
        <p:spPr/>
        <p:txBody>
          <a:bodyPr/>
          <a:lstStyle/>
          <a:p>
            <a:r>
              <a:rPr lang="en-US"/>
              <a:t>http://financialrhythm.com/library/</a:t>
            </a:r>
          </a:p>
        </p:txBody>
      </p:sp>
      <p:sp>
        <p:nvSpPr>
          <p:cNvPr id="7" name="Slide Number Placeholder 6"/>
          <p:cNvSpPr>
            <a:spLocks noGrp="1"/>
          </p:cNvSpPr>
          <p:nvPr>
            <p:ph type="sldNum" sz="quarter" idx="12"/>
          </p:nvPr>
        </p:nvSpPr>
        <p:spPr/>
        <p:txBody>
          <a:bodyPr/>
          <a:lstStyle/>
          <a:p>
            <a:fld id="{D7FEAB2C-4D10-44A6-9AC5-9BA5FF95B7AF}" type="slidenum">
              <a:rPr lang="en-US" smtClean="0"/>
              <a:t>‹#›</a:t>
            </a:fld>
            <a:endParaRPr lang="en-US"/>
          </a:p>
        </p:txBody>
      </p:sp>
    </p:spTree>
    <p:extLst>
      <p:ext uri="{BB962C8B-B14F-4D97-AF65-F5344CB8AC3E}">
        <p14:creationId xmlns:p14="http://schemas.microsoft.com/office/powerpoint/2010/main" val="147442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0A2323-2833-4BB4-BBD6-E3E9513AC272}" type="datetime1">
              <a:rPr lang="en-US" smtClean="0"/>
              <a:t>6/18/2017</a:t>
            </a:fld>
            <a:endParaRPr lang="en-US"/>
          </a:p>
        </p:txBody>
      </p:sp>
      <p:sp>
        <p:nvSpPr>
          <p:cNvPr id="8" name="Footer Placeholder 7"/>
          <p:cNvSpPr>
            <a:spLocks noGrp="1"/>
          </p:cNvSpPr>
          <p:nvPr>
            <p:ph type="ftr" sz="quarter" idx="11"/>
          </p:nvPr>
        </p:nvSpPr>
        <p:spPr/>
        <p:txBody>
          <a:bodyPr/>
          <a:lstStyle/>
          <a:p>
            <a:r>
              <a:rPr lang="en-US"/>
              <a:t>http://financialrhythm.com/library/</a:t>
            </a:r>
          </a:p>
        </p:txBody>
      </p:sp>
      <p:sp>
        <p:nvSpPr>
          <p:cNvPr id="9" name="Slide Number Placeholder 8"/>
          <p:cNvSpPr>
            <a:spLocks noGrp="1"/>
          </p:cNvSpPr>
          <p:nvPr>
            <p:ph type="sldNum" sz="quarter" idx="12"/>
          </p:nvPr>
        </p:nvSpPr>
        <p:spPr/>
        <p:txBody>
          <a:bodyPr/>
          <a:lstStyle/>
          <a:p>
            <a:fld id="{D7FEAB2C-4D10-44A6-9AC5-9BA5FF95B7AF}" type="slidenum">
              <a:rPr lang="en-US" smtClean="0"/>
              <a:t>‹#›</a:t>
            </a:fld>
            <a:endParaRPr lang="en-US"/>
          </a:p>
        </p:txBody>
      </p:sp>
    </p:spTree>
    <p:extLst>
      <p:ext uri="{BB962C8B-B14F-4D97-AF65-F5344CB8AC3E}">
        <p14:creationId xmlns:p14="http://schemas.microsoft.com/office/powerpoint/2010/main" val="264091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62A9B5-D61D-432F-B056-91830AFA9788}" type="datetime1">
              <a:rPr lang="en-US" smtClean="0"/>
              <a:t>6/18/2017</a:t>
            </a:fld>
            <a:endParaRPr lang="en-US"/>
          </a:p>
        </p:txBody>
      </p:sp>
      <p:sp>
        <p:nvSpPr>
          <p:cNvPr id="4" name="Footer Placeholder 3"/>
          <p:cNvSpPr>
            <a:spLocks noGrp="1"/>
          </p:cNvSpPr>
          <p:nvPr>
            <p:ph type="ftr" sz="quarter" idx="11"/>
          </p:nvPr>
        </p:nvSpPr>
        <p:spPr/>
        <p:txBody>
          <a:bodyPr/>
          <a:lstStyle/>
          <a:p>
            <a:r>
              <a:rPr lang="en-US"/>
              <a:t>http://financialrhythm.com/library/</a:t>
            </a:r>
          </a:p>
        </p:txBody>
      </p:sp>
      <p:sp>
        <p:nvSpPr>
          <p:cNvPr id="5" name="Slide Number Placeholder 4"/>
          <p:cNvSpPr>
            <a:spLocks noGrp="1"/>
          </p:cNvSpPr>
          <p:nvPr>
            <p:ph type="sldNum" sz="quarter" idx="12"/>
          </p:nvPr>
        </p:nvSpPr>
        <p:spPr/>
        <p:txBody>
          <a:bodyPr/>
          <a:lstStyle/>
          <a:p>
            <a:fld id="{D7FEAB2C-4D10-44A6-9AC5-9BA5FF95B7AF}" type="slidenum">
              <a:rPr lang="en-US" smtClean="0"/>
              <a:t>‹#›</a:t>
            </a:fld>
            <a:endParaRPr lang="en-US"/>
          </a:p>
        </p:txBody>
      </p:sp>
    </p:spTree>
    <p:extLst>
      <p:ext uri="{BB962C8B-B14F-4D97-AF65-F5344CB8AC3E}">
        <p14:creationId xmlns:p14="http://schemas.microsoft.com/office/powerpoint/2010/main" val="3874577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90AA4-6652-4E9F-8A61-26B9EC3A5371}" type="datetime1">
              <a:rPr lang="en-US" smtClean="0"/>
              <a:t>6/18/2017</a:t>
            </a:fld>
            <a:endParaRPr lang="en-US"/>
          </a:p>
        </p:txBody>
      </p:sp>
      <p:sp>
        <p:nvSpPr>
          <p:cNvPr id="3" name="Footer Placeholder 2"/>
          <p:cNvSpPr>
            <a:spLocks noGrp="1"/>
          </p:cNvSpPr>
          <p:nvPr>
            <p:ph type="ftr" sz="quarter" idx="11"/>
          </p:nvPr>
        </p:nvSpPr>
        <p:spPr/>
        <p:txBody>
          <a:bodyPr/>
          <a:lstStyle/>
          <a:p>
            <a:r>
              <a:rPr lang="en-US"/>
              <a:t>http://financialrhythm.com/library/</a:t>
            </a:r>
          </a:p>
        </p:txBody>
      </p:sp>
      <p:sp>
        <p:nvSpPr>
          <p:cNvPr id="4" name="Slide Number Placeholder 3"/>
          <p:cNvSpPr>
            <a:spLocks noGrp="1"/>
          </p:cNvSpPr>
          <p:nvPr>
            <p:ph type="sldNum" sz="quarter" idx="12"/>
          </p:nvPr>
        </p:nvSpPr>
        <p:spPr/>
        <p:txBody>
          <a:bodyPr/>
          <a:lstStyle/>
          <a:p>
            <a:fld id="{D7FEAB2C-4D10-44A6-9AC5-9BA5FF95B7AF}" type="slidenum">
              <a:rPr lang="en-US" smtClean="0"/>
              <a:t>‹#›</a:t>
            </a:fld>
            <a:endParaRPr lang="en-US"/>
          </a:p>
        </p:txBody>
      </p:sp>
    </p:spTree>
    <p:extLst>
      <p:ext uri="{BB962C8B-B14F-4D97-AF65-F5344CB8AC3E}">
        <p14:creationId xmlns:p14="http://schemas.microsoft.com/office/powerpoint/2010/main" val="2167532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41B4F-84A9-4775-A696-87B723BCD877}" type="datetime1">
              <a:rPr lang="en-US" smtClean="0"/>
              <a:t>6/18/2017</a:t>
            </a:fld>
            <a:endParaRPr lang="en-US"/>
          </a:p>
        </p:txBody>
      </p:sp>
      <p:sp>
        <p:nvSpPr>
          <p:cNvPr id="6" name="Footer Placeholder 5"/>
          <p:cNvSpPr>
            <a:spLocks noGrp="1"/>
          </p:cNvSpPr>
          <p:nvPr>
            <p:ph type="ftr" sz="quarter" idx="11"/>
          </p:nvPr>
        </p:nvSpPr>
        <p:spPr/>
        <p:txBody>
          <a:bodyPr/>
          <a:lstStyle/>
          <a:p>
            <a:r>
              <a:rPr lang="en-US"/>
              <a:t>http://financialrhythm.com/library/</a:t>
            </a:r>
          </a:p>
        </p:txBody>
      </p:sp>
      <p:sp>
        <p:nvSpPr>
          <p:cNvPr id="7" name="Slide Number Placeholder 6"/>
          <p:cNvSpPr>
            <a:spLocks noGrp="1"/>
          </p:cNvSpPr>
          <p:nvPr>
            <p:ph type="sldNum" sz="quarter" idx="12"/>
          </p:nvPr>
        </p:nvSpPr>
        <p:spPr/>
        <p:txBody>
          <a:bodyPr/>
          <a:lstStyle/>
          <a:p>
            <a:fld id="{D7FEAB2C-4D10-44A6-9AC5-9BA5FF95B7AF}" type="slidenum">
              <a:rPr lang="en-US" smtClean="0"/>
              <a:t>‹#›</a:t>
            </a:fld>
            <a:endParaRPr lang="en-US"/>
          </a:p>
        </p:txBody>
      </p:sp>
    </p:spTree>
    <p:extLst>
      <p:ext uri="{BB962C8B-B14F-4D97-AF65-F5344CB8AC3E}">
        <p14:creationId xmlns:p14="http://schemas.microsoft.com/office/powerpoint/2010/main" val="2564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61BD5D-7964-4CF6-AADB-387993967FC3}" type="datetimeFigureOut">
              <a:rPr lang="en-US" smtClean="0"/>
              <a:pPr/>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3880440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DE00D9-7614-490C-88DF-4AA763065900}" type="datetime1">
              <a:rPr lang="en-US" smtClean="0"/>
              <a:t>6/18/2017</a:t>
            </a:fld>
            <a:endParaRPr lang="en-US"/>
          </a:p>
        </p:txBody>
      </p:sp>
      <p:sp>
        <p:nvSpPr>
          <p:cNvPr id="6" name="Footer Placeholder 5"/>
          <p:cNvSpPr>
            <a:spLocks noGrp="1"/>
          </p:cNvSpPr>
          <p:nvPr>
            <p:ph type="ftr" sz="quarter" idx="11"/>
          </p:nvPr>
        </p:nvSpPr>
        <p:spPr/>
        <p:txBody>
          <a:bodyPr/>
          <a:lstStyle/>
          <a:p>
            <a:r>
              <a:rPr lang="en-US"/>
              <a:t>http://financialrhythm.com/library/</a:t>
            </a:r>
          </a:p>
        </p:txBody>
      </p:sp>
      <p:sp>
        <p:nvSpPr>
          <p:cNvPr id="7" name="Slide Number Placeholder 6"/>
          <p:cNvSpPr>
            <a:spLocks noGrp="1"/>
          </p:cNvSpPr>
          <p:nvPr>
            <p:ph type="sldNum" sz="quarter" idx="12"/>
          </p:nvPr>
        </p:nvSpPr>
        <p:spPr/>
        <p:txBody>
          <a:bodyPr/>
          <a:lstStyle/>
          <a:p>
            <a:fld id="{D7FEAB2C-4D10-44A6-9AC5-9BA5FF95B7AF}" type="slidenum">
              <a:rPr lang="en-US" smtClean="0"/>
              <a:t>‹#›</a:t>
            </a:fld>
            <a:endParaRPr lang="en-US"/>
          </a:p>
        </p:txBody>
      </p:sp>
    </p:spTree>
    <p:extLst>
      <p:ext uri="{BB962C8B-B14F-4D97-AF65-F5344CB8AC3E}">
        <p14:creationId xmlns:p14="http://schemas.microsoft.com/office/powerpoint/2010/main" val="1219959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9F7149-C68F-417B-BF7B-DADB764C68BD}" type="datetime1">
              <a:rPr lang="en-US" smtClean="0"/>
              <a:t>6/18/2017</a:t>
            </a:fld>
            <a:endParaRPr lang="en-US"/>
          </a:p>
        </p:txBody>
      </p:sp>
      <p:sp>
        <p:nvSpPr>
          <p:cNvPr id="5" name="Footer Placeholder 4"/>
          <p:cNvSpPr>
            <a:spLocks noGrp="1"/>
          </p:cNvSpPr>
          <p:nvPr>
            <p:ph type="ftr" sz="quarter" idx="11"/>
          </p:nvPr>
        </p:nvSpPr>
        <p:spPr/>
        <p:txBody>
          <a:bodyPr/>
          <a:lstStyle/>
          <a:p>
            <a:r>
              <a:rPr lang="en-US"/>
              <a:t>http://financialrhythm.com/library/</a:t>
            </a:r>
          </a:p>
        </p:txBody>
      </p:sp>
      <p:sp>
        <p:nvSpPr>
          <p:cNvPr id="6" name="Slide Number Placeholder 5"/>
          <p:cNvSpPr>
            <a:spLocks noGrp="1"/>
          </p:cNvSpPr>
          <p:nvPr>
            <p:ph type="sldNum" sz="quarter" idx="12"/>
          </p:nvPr>
        </p:nvSpPr>
        <p:spPr/>
        <p:txBody>
          <a:bodyPr/>
          <a:lstStyle/>
          <a:p>
            <a:fld id="{D7FEAB2C-4D10-44A6-9AC5-9BA5FF95B7AF}" type="slidenum">
              <a:rPr lang="en-US" smtClean="0"/>
              <a:t>‹#›</a:t>
            </a:fld>
            <a:endParaRPr lang="en-US"/>
          </a:p>
        </p:txBody>
      </p:sp>
    </p:spTree>
    <p:extLst>
      <p:ext uri="{BB962C8B-B14F-4D97-AF65-F5344CB8AC3E}">
        <p14:creationId xmlns:p14="http://schemas.microsoft.com/office/powerpoint/2010/main" val="1774845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E7EAEF-E78D-4FE2-828E-427D1FEAAF0A}" type="datetime1">
              <a:rPr lang="en-US" smtClean="0"/>
              <a:t>6/18/2017</a:t>
            </a:fld>
            <a:endParaRPr lang="en-US"/>
          </a:p>
        </p:txBody>
      </p:sp>
      <p:sp>
        <p:nvSpPr>
          <p:cNvPr id="5" name="Footer Placeholder 4"/>
          <p:cNvSpPr>
            <a:spLocks noGrp="1"/>
          </p:cNvSpPr>
          <p:nvPr>
            <p:ph type="ftr" sz="quarter" idx="11"/>
          </p:nvPr>
        </p:nvSpPr>
        <p:spPr/>
        <p:txBody>
          <a:bodyPr/>
          <a:lstStyle/>
          <a:p>
            <a:r>
              <a:rPr lang="en-US"/>
              <a:t>http://financialrhythm.com/library/</a:t>
            </a:r>
          </a:p>
        </p:txBody>
      </p:sp>
      <p:sp>
        <p:nvSpPr>
          <p:cNvPr id="6" name="Slide Number Placeholder 5"/>
          <p:cNvSpPr>
            <a:spLocks noGrp="1"/>
          </p:cNvSpPr>
          <p:nvPr>
            <p:ph type="sldNum" sz="quarter" idx="12"/>
          </p:nvPr>
        </p:nvSpPr>
        <p:spPr/>
        <p:txBody>
          <a:bodyPr/>
          <a:lstStyle/>
          <a:p>
            <a:fld id="{D7FEAB2C-4D10-44A6-9AC5-9BA5FF95B7AF}" type="slidenum">
              <a:rPr lang="en-US" smtClean="0"/>
              <a:t>‹#›</a:t>
            </a:fld>
            <a:endParaRPr lang="en-US"/>
          </a:p>
        </p:txBody>
      </p:sp>
    </p:spTree>
    <p:extLst>
      <p:ext uri="{BB962C8B-B14F-4D97-AF65-F5344CB8AC3E}">
        <p14:creationId xmlns:p14="http://schemas.microsoft.com/office/powerpoint/2010/main" val="623375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01EB24-249B-46A4-A43F-5482B252D11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2320685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1EB24-249B-46A4-A43F-5482B252D11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595609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01EB24-249B-46A4-A43F-5482B252D11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1766138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01EB24-249B-46A4-A43F-5482B252D11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276590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01EB24-249B-46A4-A43F-5482B252D118}" type="datetimeFigureOut">
              <a:rPr lang="en-US" smtClean="0"/>
              <a:t>6/18/2017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2002160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01EB24-249B-46A4-A43F-5482B252D118}" type="datetimeFigureOut">
              <a:rPr lang="en-US" smtClean="0"/>
              <a:t>6/18/2017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1662523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1EB24-249B-46A4-A43F-5482B252D118}" type="datetimeFigureOut">
              <a:rPr lang="en-US" smtClean="0"/>
              <a:t>6/18/2017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368029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61BD5D-7964-4CF6-AADB-387993967FC3}" type="datetimeFigureOut">
              <a:rPr lang="en-US" smtClean="0"/>
              <a:pPr/>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2176059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01EB24-249B-46A4-A43F-5482B252D11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4010301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01EB24-249B-46A4-A43F-5482B252D118}" type="datetimeFigureOut">
              <a:rPr lang="en-US" smtClean="0"/>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3256683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1EB24-249B-46A4-A43F-5482B252D11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3025271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01EB24-249B-46A4-A43F-5482B252D118}" type="datetimeFigureOut">
              <a:rPr lang="en-US" smtClean="0"/>
              <a:t>6/18/2017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C7635-42AA-47EC-9B3B-65CFFE23F1E0}" type="slidenum">
              <a:rPr lang="en-US" smtClean="0"/>
              <a:t>‹#›</a:t>
            </a:fld>
            <a:endParaRPr lang="en-US"/>
          </a:p>
        </p:txBody>
      </p:sp>
    </p:spTree>
    <p:extLst>
      <p:ext uri="{BB962C8B-B14F-4D97-AF65-F5344CB8AC3E}">
        <p14:creationId xmlns:p14="http://schemas.microsoft.com/office/powerpoint/2010/main" val="1554169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SmartArt Placeholder 2"/>
          <p:cNvSpPr>
            <a:spLocks noGrp="1"/>
          </p:cNvSpPr>
          <p:nvPr>
            <p:ph type="dgm" idx="1"/>
          </p:nvPr>
        </p:nvSpPr>
        <p:spPr>
          <a:xfrm>
            <a:off x="2819400" y="1981200"/>
            <a:ext cx="6096000" cy="4114800"/>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fld id="{EB2FDCB5-8E93-4254-9797-342294BB0AAC}" type="datetime1">
              <a:rPr lang="en-US"/>
              <a:pPr>
                <a:defRPr/>
              </a:pPr>
              <a:t>6/18/2017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7C201B9-DABB-42EA-B2DB-4D7587F93BF1}" type="slidenum">
              <a:rPr lang="en-US"/>
              <a:pPr>
                <a:defRPr/>
              </a:pPr>
              <a:t>‹#›</a:t>
            </a:fld>
            <a:endParaRPr lang="en-US"/>
          </a:p>
        </p:txBody>
      </p:sp>
    </p:spTree>
    <p:extLst>
      <p:ext uri="{BB962C8B-B14F-4D97-AF65-F5344CB8AC3E}">
        <p14:creationId xmlns:p14="http://schemas.microsoft.com/office/powerpoint/2010/main" val="348863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61BD5D-7964-4CF6-AADB-387993967FC3}" type="datetimeFigureOut">
              <a:rPr lang="en-US" smtClean="0"/>
              <a:pPr/>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226600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61BD5D-7964-4CF6-AADB-387993967FC3}" type="datetimeFigureOut">
              <a:rPr lang="en-US" smtClean="0"/>
              <a:pPr/>
              <a:t>6/18/2017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36834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61BD5D-7964-4CF6-AADB-387993967FC3}" type="datetimeFigureOut">
              <a:rPr lang="en-US" smtClean="0"/>
              <a:pPr/>
              <a:t>6/18/2017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143338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61BD5D-7964-4CF6-AADB-387993967FC3}" type="datetimeFigureOut">
              <a:rPr lang="en-US" smtClean="0"/>
              <a:pPr/>
              <a:t>6/18/2017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193637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1BD5D-7964-4CF6-AADB-387993967FC3}" type="datetimeFigureOut">
              <a:rPr lang="en-US" smtClean="0"/>
              <a:pPr/>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318464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1BD5D-7964-4CF6-AADB-387993967FC3}" type="datetimeFigureOut">
              <a:rPr lang="en-US" smtClean="0"/>
              <a:pPr/>
              <a:t>6/18/2017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EAB2C-4D10-44A6-9AC5-9BA5FF95B7AF}" type="slidenum">
              <a:rPr lang="en-US" smtClean="0"/>
              <a:pPr/>
              <a:t>‹#›</a:t>
            </a:fld>
            <a:endParaRPr lang="en-US"/>
          </a:p>
        </p:txBody>
      </p:sp>
    </p:spTree>
    <p:extLst>
      <p:ext uri="{BB962C8B-B14F-4D97-AF65-F5344CB8AC3E}">
        <p14:creationId xmlns:p14="http://schemas.microsoft.com/office/powerpoint/2010/main" val="173991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1BD5D-7964-4CF6-AADB-387993967FC3}" type="datetimeFigureOut">
              <a:rPr lang="en-US" smtClean="0"/>
              <a:pPr/>
              <a:t>6/18/2017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EAB2C-4D10-44A6-9AC5-9BA5FF95B7AF}" type="slidenum">
              <a:rPr lang="en-US" smtClean="0"/>
              <a:pPr/>
              <a:t>‹#›</a:t>
            </a:fld>
            <a:endParaRPr lang="en-US"/>
          </a:p>
        </p:txBody>
      </p:sp>
    </p:spTree>
    <p:extLst>
      <p:ext uri="{BB962C8B-B14F-4D97-AF65-F5344CB8AC3E}">
        <p14:creationId xmlns:p14="http://schemas.microsoft.com/office/powerpoint/2010/main" val="3701858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75AF6-4CCA-4533-AE30-685E1102E10F}" type="datetime1">
              <a:rPr lang="en-US" smtClean="0"/>
              <a:t>6/18/2017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http://financialrhythm.com/library/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EAB2C-4D10-44A6-9AC5-9BA5FF95B7AF}" type="slidenum">
              <a:rPr lang="en-US" smtClean="0"/>
              <a:t>‹#›</a:t>
            </a:fld>
            <a:endParaRPr lang="en-US"/>
          </a:p>
        </p:txBody>
      </p:sp>
    </p:spTree>
    <p:extLst>
      <p:ext uri="{BB962C8B-B14F-4D97-AF65-F5344CB8AC3E}">
        <p14:creationId xmlns:p14="http://schemas.microsoft.com/office/powerpoint/2010/main" val="128180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0">
              <a:schemeClr val="accent2">
                <a:lumMod val="20000"/>
                <a:lumOff val="80000"/>
                <a:alpha val="0"/>
              </a:schemeClr>
            </a:gs>
            <a:gs pos="100000">
              <a:schemeClr val="bg2">
                <a:lumMod val="100000"/>
              </a:schemeClr>
            </a:gs>
          </a:gsLst>
          <a:lin ang="6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1EB24-249B-46A4-A43F-5482B252D118}" type="datetimeFigureOut">
              <a:rPr lang="en-US" smtClean="0"/>
              <a:t>6/18/2017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C7635-42AA-47EC-9B3B-65CFFE23F1E0}" type="slidenum">
              <a:rPr lang="en-US" smtClean="0"/>
              <a:t>‹#›</a:t>
            </a:fld>
            <a:endParaRPr lang="en-US"/>
          </a:p>
        </p:txBody>
      </p:sp>
    </p:spTree>
    <p:extLst>
      <p:ext uri="{BB962C8B-B14F-4D97-AF65-F5344CB8AC3E}">
        <p14:creationId xmlns:p14="http://schemas.microsoft.com/office/powerpoint/2010/main" val="1574761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16.png"/><Relationship Id="rId16" Type="http://schemas.openxmlformats.org/officeDocument/2006/relationships/diagramColors" Target="../diagrams/colors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www.iloveforecasting.com/" TargetMode="External"/><Relationship Id="rId2" Type="http://schemas.openxmlformats.org/officeDocument/2006/relationships/hyperlink" Target="http://financialrhythm.com/fortworthcpa/" TargetMode="Externa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5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6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33333"/>
          <a:stretch/>
        </p:blipFill>
        <p:spPr>
          <a:xfrm>
            <a:off x="20" y="1"/>
            <a:ext cx="9143980" cy="6857999"/>
          </a:xfrm>
          <a:prstGeom prst="rect">
            <a:avLst/>
          </a:prstGeom>
        </p:spPr>
      </p:pic>
      <p:sp>
        <p:nvSpPr>
          <p:cNvPr id="10" name="Subtitle 9"/>
          <p:cNvSpPr>
            <a:spLocks noGrp="1"/>
          </p:cNvSpPr>
          <p:nvPr>
            <p:ph type="subTitle" idx="1"/>
          </p:nvPr>
        </p:nvSpPr>
        <p:spPr>
          <a:xfrm>
            <a:off x="76200" y="0"/>
            <a:ext cx="5334000" cy="6858000"/>
          </a:xfrm>
          <a:noFill/>
        </p:spPr>
        <p:txBody>
          <a:bodyPr>
            <a:normAutofit/>
          </a:bodyPr>
          <a:lstStyle/>
          <a:p>
            <a:pPr algn="l"/>
            <a:r>
              <a:rPr lang="en-US" sz="8000" dirty="0">
                <a:solidFill>
                  <a:srgbClr val="FFFFFF"/>
                </a:solidFill>
              </a:rPr>
              <a:t>Financial Forecasting</a:t>
            </a:r>
          </a:p>
          <a:p>
            <a:pPr algn="l"/>
            <a:r>
              <a:rPr lang="en-US" sz="4800" b="1" dirty="0">
                <a:solidFill>
                  <a:srgbClr val="FFC000"/>
                </a:solidFill>
              </a:rPr>
              <a:t>A Quick Start Guide</a:t>
            </a:r>
          </a:p>
        </p:txBody>
      </p:sp>
      <p:sp>
        <p:nvSpPr>
          <p:cNvPr id="2" name="TextBox 1"/>
          <p:cNvSpPr txBox="1"/>
          <p:nvPr/>
        </p:nvSpPr>
        <p:spPr>
          <a:xfrm>
            <a:off x="152400" y="5867400"/>
            <a:ext cx="2514600" cy="523220"/>
          </a:xfrm>
          <a:prstGeom prst="rect">
            <a:avLst/>
          </a:prstGeom>
          <a:noFill/>
        </p:spPr>
        <p:txBody>
          <a:bodyPr wrap="square" rtlCol="0">
            <a:spAutoFit/>
          </a:bodyPr>
          <a:lstStyle/>
          <a:p>
            <a:r>
              <a:rPr lang="en-US" sz="2800" dirty="0"/>
              <a:t>Philip Campbell</a:t>
            </a:r>
          </a:p>
        </p:txBody>
      </p:sp>
    </p:spTree>
    <p:extLst>
      <p:ext uri="{BB962C8B-B14F-4D97-AF65-F5344CB8AC3E}">
        <p14:creationId xmlns:p14="http://schemas.microsoft.com/office/powerpoint/2010/main" val="10260549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200" y="6356350"/>
            <a:ext cx="2895600" cy="365125"/>
          </a:xfrm>
        </p:spPr>
        <p:txBody>
          <a:bodyPr/>
          <a:lstStyle/>
          <a:p>
            <a:r>
              <a:rPr lang="en-US"/>
              <a:t>http://financialrhythm.com/library/</a:t>
            </a:r>
          </a:p>
        </p:txBody>
      </p:sp>
      <p:pic>
        <p:nvPicPr>
          <p:cNvPr id="4" name="Picture 3" descr="A picture containing text&#10;&#10;Description generated with very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5" name="TextBox 4"/>
          <p:cNvSpPr txBox="1"/>
          <p:nvPr/>
        </p:nvSpPr>
        <p:spPr>
          <a:xfrm>
            <a:off x="6400800" y="329625"/>
            <a:ext cx="1066800" cy="584775"/>
          </a:xfrm>
          <a:prstGeom prst="rect">
            <a:avLst/>
          </a:prstGeom>
          <a:noFill/>
        </p:spPr>
        <p:txBody>
          <a:bodyPr wrap="square" rtlCol="0">
            <a:spAutoFit/>
          </a:bodyPr>
          <a:lstStyle/>
          <a:p>
            <a:r>
              <a:rPr lang="en-US" sz="3200" b="1" dirty="0"/>
              <a:t>CFO</a:t>
            </a:r>
          </a:p>
        </p:txBody>
      </p:sp>
      <p:sp>
        <p:nvSpPr>
          <p:cNvPr id="12" name="TextBox 11"/>
          <p:cNvSpPr txBox="1"/>
          <p:nvPr/>
        </p:nvSpPr>
        <p:spPr>
          <a:xfrm>
            <a:off x="2209800" y="304800"/>
            <a:ext cx="1066800" cy="584775"/>
          </a:xfrm>
          <a:prstGeom prst="rect">
            <a:avLst/>
          </a:prstGeom>
          <a:noFill/>
        </p:spPr>
        <p:txBody>
          <a:bodyPr wrap="square" rtlCol="0">
            <a:spAutoFit/>
          </a:bodyPr>
          <a:lstStyle/>
          <a:p>
            <a:r>
              <a:rPr lang="en-US" sz="3200" b="1" dirty="0"/>
              <a:t>CEO</a:t>
            </a:r>
          </a:p>
        </p:txBody>
      </p:sp>
      <p:sp>
        <p:nvSpPr>
          <p:cNvPr id="13" name="TextBox 12"/>
          <p:cNvSpPr txBox="1"/>
          <p:nvPr/>
        </p:nvSpPr>
        <p:spPr>
          <a:xfrm>
            <a:off x="3810000" y="304800"/>
            <a:ext cx="2133600" cy="584775"/>
          </a:xfrm>
          <a:prstGeom prst="rect">
            <a:avLst/>
          </a:prstGeom>
          <a:noFill/>
        </p:spPr>
        <p:txBody>
          <a:bodyPr wrap="square" rtlCol="0">
            <a:spAutoFit/>
          </a:bodyPr>
          <a:lstStyle/>
          <a:p>
            <a:r>
              <a:rPr lang="en-US" sz="3200" b="1" dirty="0"/>
              <a:t>The Board</a:t>
            </a:r>
          </a:p>
        </p:txBody>
      </p:sp>
    </p:spTree>
    <p:extLst>
      <p:ext uri="{BB962C8B-B14F-4D97-AF65-F5344CB8AC3E}">
        <p14:creationId xmlns:p14="http://schemas.microsoft.com/office/powerpoint/2010/main" val="383311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fontScale="92500" lnSpcReduction="10000"/>
          </a:bodyPr>
          <a:lstStyle/>
          <a:p>
            <a:pPr marL="0" indent="0" algn="ctr">
              <a:buNone/>
            </a:pPr>
            <a:r>
              <a:rPr lang="en-US" b="1" dirty="0">
                <a:solidFill>
                  <a:schemeClr val="accent6">
                    <a:lumMod val="75000"/>
                  </a:schemeClr>
                </a:solidFill>
              </a:rPr>
              <a:t>Benefits of a Reliable Financial Forecast</a:t>
            </a:r>
            <a:br>
              <a:rPr lang="en-US" b="1" dirty="0">
                <a:solidFill>
                  <a:schemeClr val="accent6">
                    <a:lumMod val="75000"/>
                  </a:schemeClr>
                </a:solidFill>
              </a:rPr>
            </a:br>
            <a:endParaRPr lang="en-US" sz="1800" dirty="0"/>
          </a:p>
          <a:p>
            <a:r>
              <a:rPr lang="en-US" dirty="0"/>
              <a:t>Create “permission” to provide bad news</a:t>
            </a:r>
          </a:p>
          <a:p>
            <a:r>
              <a:rPr lang="en-US" dirty="0"/>
              <a:t>Help you (and others) think like owners</a:t>
            </a:r>
          </a:p>
          <a:p>
            <a:r>
              <a:rPr lang="en-US" dirty="0"/>
              <a:t>Enhance your influence and credibility</a:t>
            </a:r>
          </a:p>
          <a:p>
            <a:r>
              <a:rPr lang="en-US" dirty="0"/>
              <a:t>Create a deeper understanding of the business model</a:t>
            </a:r>
          </a:p>
          <a:p>
            <a:r>
              <a:rPr lang="en-US" dirty="0"/>
              <a:t>Answer the BIG financial questions</a:t>
            </a:r>
          </a:p>
          <a:p>
            <a:r>
              <a:rPr lang="en-US" dirty="0"/>
              <a:t>Reduce the chance of error in the financial statements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spTree>
    <p:extLst>
      <p:ext uri="{BB962C8B-B14F-4D97-AF65-F5344CB8AC3E}">
        <p14:creationId xmlns:p14="http://schemas.microsoft.com/office/powerpoint/2010/main" val="1592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accessory, spectacles&#10;&#10;Description generated with high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2" name="Title 1"/>
          <p:cNvSpPr>
            <a:spLocks noGrp="1"/>
          </p:cNvSpPr>
          <p:nvPr>
            <p:ph type="title"/>
          </p:nvPr>
        </p:nvSpPr>
        <p:spPr>
          <a:xfrm>
            <a:off x="4706224" y="1295400"/>
            <a:ext cx="4419600" cy="685800"/>
          </a:xfrm>
        </p:spPr>
        <p:txBody>
          <a:bodyPr>
            <a:noAutofit/>
          </a:bodyPr>
          <a:lstStyle/>
          <a:p>
            <a:r>
              <a:rPr lang="en-US" sz="5400" dirty="0"/>
              <a:t>Cool Restaurants, Inc.</a:t>
            </a:r>
          </a:p>
        </p:txBody>
      </p:sp>
      <p:sp>
        <p:nvSpPr>
          <p:cNvPr id="4" name="Title 1"/>
          <p:cNvSpPr txBox="1">
            <a:spLocks/>
          </p:cNvSpPr>
          <p:nvPr/>
        </p:nvSpPr>
        <p:spPr>
          <a:xfrm>
            <a:off x="5181600" y="4038600"/>
            <a:ext cx="358140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A Fun Forecasting Example</a:t>
            </a:r>
          </a:p>
        </p:txBody>
      </p:sp>
    </p:spTree>
    <p:extLst>
      <p:ext uri="{BB962C8B-B14F-4D97-AF65-F5344CB8AC3E}">
        <p14:creationId xmlns:p14="http://schemas.microsoft.com/office/powerpoint/2010/main" val="276871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84000"/>
            <a:ext cx="4770122" cy="6155000"/>
          </a:xfrm>
          <a:prstGeom prst="rect">
            <a:avLst/>
          </a:prstGeom>
        </p:spPr>
      </p:pic>
      <p:sp>
        <p:nvSpPr>
          <p:cNvPr id="9" name="Content Placeholder 8"/>
          <p:cNvSpPr>
            <a:spLocks noGrp="1"/>
          </p:cNvSpPr>
          <p:nvPr>
            <p:ph idx="1"/>
          </p:nvPr>
        </p:nvSpPr>
        <p:spPr>
          <a:xfrm>
            <a:off x="4648200" y="1722437"/>
            <a:ext cx="4038600" cy="4983163"/>
          </a:xfrm>
        </p:spPr>
        <p:txBody>
          <a:bodyPr/>
          <a:lstStyle/>
          <a:p>
            <a:r>
              <a:rPr lang="en-US" dirty="0"/>
              <a:t>Release date is July 12</a:t>
            </a:r>
            <a:r>
              <a:rPr lang="en-US" baseline="30000" dirty="0"/>
              <a:t>th</a:t>
            </a:r>
            <a:endParaRPr lang="en-US" dirty="0"/>
          </a:p>
          <a:p>
            <a:r>
              <a:rPr lang="en-US" dirty="0"/>
              <a:t>Complimentary hardcover available after the session</a:t>
            </a:r>
          </a:p>
          <a:p>
            <a:r>
              <a:rPr lang="en-US" dirty="0"/>
              <a:t>Link to complimentary electronic version</a:t>
            </a:r>
          </a:p>
        </p:txBody>
      </p:sp>
      <p:sp>
        <p:nvSpPr>
          <p:cNvPr id="10" name="Title 1"/>
          <p:cNvSpPr>
            <a:spLocks noGrp="1"/>
          </p:cNvSpPr>
          <p:nvPr>
            <p:ph type="title"/>
          </p:nvPr>
        </p:nvSpPr>
        <p:spPr>
          <a:xfrm>
            <a:off x="457200" y="350837"/>
            <a:ext cx="8229600" cy="1020763"/>
          </a:xfrm>
        </p:spPr>
        <p:txBody>
          <a:bodyPr>
            <a:normAutofit fontScale="90000"/>
          </a:bodyPr>
          <a:lstStyle/>
          <a:p>
            <a:r>
              <a:rPr lang="en-US" dirty="0"/>
              <a:t>Quick Start Principles Based on My New Book</a:t>
            </a:r>
          </a:p>
        </p:txBody>
      </p:sp>
    </p:spTree>
    <p:extLst>
      <p:ext uri="{BB962C8B-B14F-4D97-AF65-F5344CB8AC3E}">
        <p14:creationId xmlns:p14="http://schemas.microsoft.com/office/powerpoint/2010/main" val="201170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http://financialrhythm.com/library/</a:t>
            </a:r>
          </a:p>
        </p:txBody>
      </p:sp>
      <p:pic>
        <p:nvPicPr>
          <p:cNvPr id="4" name="Picture 3" descr="A picture containing text&#10;&#10;Description generated with high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653" y="0"/>
            <a:ext cx="8124693" cy="6858000"/>
          </a:xfrm>
          <a:prstGeom prst="rect">
            <a:avLst/>
          </a:prstGeom>
        </p:spPr>
      </p:pic>
    </p:spTree>
    <p:extLst>
      <p:ext uri="{BB962C8B-B14F-4D97-AF65-F5344CB8AC3E}">
        <p14:creationId xmlns:p14="http://schemas.microsoft.com/office/powerpoint/2010/main" val="107018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normAutofit/>
          </a:bodyPr>
          <a:lstStyle/>
          <a:p>
            <a:br>
              <a:rPr lang="en-US" dirty="0"/>
            </a:br>
            <a:endParaRPr lang="en-US" dirty="0"/>
          </a:p>
        </p:txBody>
      </p:sp>
      <p:sp>
        <p:nvSpPr>
          <p:cNvPr id="4" name="TextBox 3"/>
          <p:cNvSpPr txBox="1"/>
          <p:nvPr/>
        </p:nvSpPr>
        <p:spPr>
          <a:xfrm>
            <a:off x="0" y="0"/>
            <a:ext cx="9144000" cy="6986528"/>
          </a:xfrm>
          <a:prstGeom prst="rect">
            <a:avLst/>
          </a:prstGeom>
          <a:solidFill>
            <a:schemeClr val="accent6">
              <a:lumMod val="40000"/>
              <a:lumOff val="60000"/>
            </a:schemeClr>
          </a:solidFill>
        </p:spPr>
        <p:txBody>
          <a:bodyPr wrap="square" rtlCol="0">
            <a:spAutoFit/>
          </a:bodyPr>
          <a:lstStyle/>
          <a:p>
            <a:pPr lvl="0">
              <a:defRPr/>
            </a:pPr>
            <a:endParaRPr lang="en-US" sz="3600" b="1" dirty="0">
              <a:solidFill>
                <a:prstClr val="black"/>
              </a:solidFill>
              <a:latin typeface="+mj-lt"/>
            </a:endParaRPr>
          </a:p>
          <a:p>
            <a:pPr lvl="0">
              <a:defRPr/>
            </a:pPr>
            <a:r>
              <a:rPr lang="en-US" sz="4800" b="1" dirty="0">
                <a:solidFill>
                  <a:prstClr val="black"/>
                </a:solidFill>
                <a:latin typeface="+mj-lt"/>
              </a:rPr>
              <a:t>Summary of Significant Accounting Policies</a:t>
            </a:r>
          </a:p>
          <a:p>
            <a:pPr lvl="0">
              <a:defRPr/>
            </a:pPr>
            <a:endParaRPr lang="en-US" sz="2800" b="1" dirty="0">
              <a:solidFill>
                <a:prstClr val="black"/>
              </a:solidFill>
              <a:latin typeface="Bookman Old Style" panose="02050604050505020204" pitchFamily="18" charset="0"/>
            </a:endParaRPr>
          </a:p>
          <a:p>
            <a:pPr lvl="0">
              <a:defRPr/>
            </a:pPr>
            <a:r>
              <a:rPr lang="en-US" sz="3200" b="1" dirty="0">
                <a:solidFill>
                  <a:prstClr val="black"/>
                </a:solidFill>
                <a:latin typeface="Bookman Old Style" panose="02050604050505020204" pitchFamily="18" charset="0"/>
              </a:rPr>
              <a:t>Accounting Estimates</a:t>
            </a:r>
            <a:endParaRPr kumimoji="0" lang="en-US" sz="3200" b="1"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lvl="0">
              <a:defRPr/>
            </a:pPr>
            <a:r>
              <a:rPr lang="en-US" sz="2800" dirty="0">
                <a:solidFill>
                  <a:prstClr val="black"/>
                </a:solidFill>
              </a:rPr>
              <a:t>The preparation of the consolidated financial statements in conformity with GAAP requires management to </a:t>
            </a:r>
            <a:r>
              <a:rPr lang="en-US" sz="2800" b="1" dirty="0">
                <a:solidFill>
                  <a:srgbClr val="C00000"/>
                </a:solidFill>
              </a:rPr>
              <a:t>make estimates and assumptions</a:t>
            </a:r>
            <a:r>
              <a:rPr lang="en-US" sz="2800" dirty="0">
                <a:solidFill>
                  <a:prstClr val="black"/>
                </a:solidFill>
              </a:rPr>
              <a:t> that affect certain reported amounts of assets and liabilities and disclosure of contingent assets and liabilities at the date of the financial statements and the reported amounts of revenues and expenses for the period. </a:t>
            </a:r>
            <a:r>
              <a:rPr lang="en-US" sz="2800" b="1" dirty="0">
                <a:solidFill>
                  <a:srgbClr val="C00000"/>
                </a:solidFill>
              </a:rPr>
              <a:t>Actual results could differ from estimates.</a:t>
            </a:r>
          </a:p>
          <a:p>
            <a:pPr lvl="0">
              <a:defRPr/>
            </a:pPr>
            <a:endParaRPr lang="en-US" dirty="0">
              <a:solidFill>
                <a:prstClr val="black"/>
              </a:solidFill>
              <a:latin typeface="Calibri"/>
            </a:endParaRPr>
          </a:p>
          <a:p>
            <a:pPr lvl="0">
              <a:defRPr/>
            </a:pPr>
            <a:endParaRPr lang="en-US" sz="2400" dirty="0">
              <a:solidFill>
                <a:prstClr val="black"/>
              </a:solidFill>
            </a:endParaRPr>
          </a:p>
        </p:txBody>
      </p:sp>
    </p:spTree>
    <p:extLst>
      <p:ext uri="{BB962C8B-B14F-4D97-AF65-F5344CB8AC3E}">
        <p14:creationId xmlns:p14="http://schemas.microsoft.com/office/powerpoint/2010/main" val="246850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a:xfrm>
            <a:off x="457200" y="1371600"/>
            <a:ext cx="8153400" cy="48768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dirty="0">
                <a:solidFill>
                  <a:prstClr val="black">
                    <a:lumMod val="85000"/>
                    <a:lumOff val="15000"/>
                  </a:prstClr>
                </a:solidFill>
                <a:latin typeface="Lucida Sans Unicode" panose="020B0602030504020204" pitchFamily="34" charset="0"/>
                <a:cs typeface="Lucida Sans Unicode" panose="020B0602030504020204" pitchFamily="34" charset="0"/>
              </a:rPr>
              <a:t>It’s all about decision making, not precision</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dirty="0">
                <a:solidFill>
                  <a:prstClr val="black">
                    <a:lumMod val="85000"/>
                    <a:lumOff val="15000"/>
                  </a:prstClr>
                </a:solidFill>
                <a:latin typeface="Lucida Sans Unicode" panose="020B0602030504020204" pitchFamily="34" charset="0"/>
                <a:cs typeface="Lucida Sans Unicode" panose="020B0602030504020204" pitchFamily="34" charset="0"/>
              </a:rPr>
              <a:t>Think top-down, not bottom-up</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dirty="0">
                <a:solidFill>
                  <a:prstClr val="black">
                    <a:lumMod val="85000"/>
                    <a:lumOff val="15000"/>
                  </a:prstClr>
                </a:solidFill>
                <a:latin typeface="Lucida Sans Unicode" panose="020B0602030504020204" pitchFamily="34" charset="0"/>
                <a:cs typeface="Lucida Sans Unicode" panose="020B0602030504020204" pitchFamily="34" charset="0"/>
              </a:rPr>
              <a:t>Model a full set of financial statements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dirty="0">
                <a:solidFill>
                  <a:prstClr val="black">
                    <a:lumMod val="85000"/>
                    <a:lumOff val="15000"/>
                  </a:prstClr>
                </a:solidFill>
                <a:latin typeface="Lucida Sans Unicode" panose="020B0602030504020204" pitchFamily="34" charset="0"/>
                <a:cs typeface="Lucida Sans Unicode" panose="020B0602030504020204" pitchFamily="34" charset="0"/>
              </a:rPr>
              <a:t>First look back, then look forward</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dirty="0">
                <a:solidFill>
                  <a:prstClr val="black">
                    <a:lumMod val="85000"/>
                    <a:lumOff val="15000"/>
                  </a:prstClr>
                </a:solidFill>
                <a:latin typeface="Lucida Sans Unicode" panose="020B0602030504020204" pitchFamily="34" charset="0"/>
                <a:cs typeface="Lucida Sans Unicode" panose="020B0602030504020204" pitchFamily="34" charset="0"/>
              </a:rPr>
              <a:t>Understand the high-level company strategy and expectations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dirty="0">
                <a:solidFill>
                  <a:prstClr val="black">
                    <a:lumMod val="85000"/>
                    <a:lumOff val="15000"/>
                  </a:prstClr>
                </a:solidFill>
                <a:latin typeface="Lucida Sans Unicode" panose="020B0602030504020204" pitchFamily="34" charset="0"/>
                <a:cs typeface="Lucida Sans Unicode" panose="020B0602030504020204" pitchFamily="34" charset="0"/>
              </a:rPr>
              <a:t>Simplify, simplify, simplify</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dirty="0">
                <a:solidFill>
                  <a:prstClr val="black">
                    <a:lumMod val="85000"/>
                    <a:lumOff val="15000"/>
                  </a:prstClr>
                </a:solidFill>
                <a:latin typeface="Lucida Sans Unicode" panose="020B0602030504020204" pitchFamily="34" charset="0"/>
                <a:cs typeface="Lucida Sans Unicode" panose="020B0602030504020204" pitchFamily="34" charset="0"/>
              </a:rPr>
              <a:t>Create a repeatable process</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dirty="0">
                <a:solidFill>
                  <a:prstClr val="black">
                    <a:lumMod val="85000"/>
                    <a:lumOff val="15000"/>
                  </a:prstClr>
                </a:solidFill>
                <a:latin typeface="Lucida Sans Unicode" panose="020B0602030504020204" pitchFamily="34" charset="0"/>
                <a:cs typeface="Lucida Sans Unicode" panose="020B0602030504020204" pitchFamily="34" charset="0"/>
              </a:rPr>
              <a:t>Be conservative</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dirty="0">
                <a:solidFill>
                  <a:prstClr val="black">
                    <a:lumMod val="85000"/>
                    <a:lumOff val="15000"/>
                  </a:prstClr>
                </a:solidFill>
                <a:latin typeface="Lucida Sans Unicode" panose="020B0602030504020204" pitchFamily="34" charset="0"/>
                <a:cs typeface="Lucida Sans Unicode" panose="020B0602030504020204" pitchFamily="34" charset="0"/>
              </a:rPr>
              <a:t>Condense the results to a 2-minute summary</a:t>
            </a:r>
          </a:p>
          <a:p>
            <a:pPr marL="457200" marR="0" lvl="0" indent="-457200" algn="l" defTabSz="914400" rtl="0" eaLnBrk="1" fontAlgn="auto" latinLnBrk="0" hangingPunct="1">
              <a:lnSpc>
                <a:spcPct val="100000"/>
              </a:lnSpc>
              <a:spcBef>
                <a:spcPct val="20000"/>
              </a:spcBef>
              <a:spcAft>
                <a:spcPts val="0"/>
              </a:spcAft>
              <a:buClrTx/>
              <a:buSzTx/>
              <a:buFont typeface="+mj-lt"/>
              <a:buAutoNum type="arabicPeriod"/>
              <a:tabLst/>
              <a:defRPr/>
            </a:pPr>
            <a:r>
              <a:rPr lang="en-US" sz="2400" dirty="0">
                <a:solidFill>
                  <a:prstClr val="black">
                    <a:lumMod val="85000"/>
                    <a:lumOff val="15000"/>
                  </a:prstClr>
                </a:solidFill>
                <a:latin typeface="Lucida Sans Unicode" panose="020B0602030504020204" pitchFamily="34" charset="0"/>
                <a:cs typeface="Lucida Sans Unicode" panose="020B0602030504020204" pitchFamily="34" charset="0"/>
              </a:rPr>
              <a:t>Start for your eyes only</a:t>
            </a:r>
            <a:endParaRPr lang="en-US" sz="32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29" name="Rectangle 28"/>
          <p:cNvSpPr/>
          <p:nvPr/>
        </p:nvSpPr>
        <p:spPr>
          <a:xfrm>
            <a:off x="0" y="0"/>
            <a:ext cx="9144000" cy="8382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0" y="792481"/>
            <a:ext cx="9144000" cy="45719"/>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Title 1"/>
          <p:cNvSpPr txBox="1">
            <a:spLocks/>
          </p:cNvSpPr>
          <p:nvPr/>
        </p:nvSpPr>
        <p:spPr>
          <a:xfrm>
            <a:off x="0" y="0"/>
            <a:ext cx="9144000" cy="914400"/>
          </a:xfrm>
          <a:prstGeom prst="rect">
            <a:avLst/>
          </a:prstGeom>
          <a:effectLst>
            <a:outerShdw blurRad="50800" dist="38100" dir="2700000" algn="tl" rotWithShape="0">
              <a:srgbClr val="000000">
                <a:alpha val="43000"/>
              </a:srgbClr>
            </a:outerShdw>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dirty="0">
                <a:solidFill>
                  <a:prstClr val="white"/>
                </a:solidFill>
                <a:latin typeface="Lucida Sans Unicode"/>
                <a:cs typeface="Lucida Sans Unicode"/>
              </a:rPr>
              <a:t>10 Rules</a:t>
            </a:r>
            <a:r>
              <a:rPr kumimoji="0" lang="en-US" sz="3000" b="0" i="0" u="none" strike="noStrike" kern="1200" cap="none" spc="0" normalizeH="0" baseline="0" noProof="0" dirty="0">
                <a:ln>
                  <a:noFill/>
                </a:ln>
                <a:solidFill>
                  <a:prstClr val="white"/>
                </a:solidFill>
                <a:effectLst/>
                <a:uLnTx/>
                <a:uFillTx/>
                <a:latin typeface="Lucida Sans Unicode"/>
                <a:ea typeface="+mn-ea"/>
                <a:cs typeface="Lucida Sans Unicode"/>
              </a:rPr>
              <a:t> for Creating a Forecast You Can Trust</a:t>
            </a:r>
          </a:p>
        </p:txBody>
      </p:sp>
      <p:pic>
        <p:nvPicPr>
          <p:cNvPr id="9" name="Picture 8" descr="FINANCIAL-RHYTHM.png"/>
          <p:cNvPicPr>
            <a:picLocks noChangeAspect="1"/>
          </p:cNvPicPr>
          <p:nvPr/>
        </p:nvPicPr>
        <p:blipFill>
          <a:blip r:embed="rId2"/>
          <a:stretch>
            <a:fillRect/>
          </a:stretch>
        </p:blipFill>
        <p:spPr>
          <a:xfrm>
            <a:off x="381000" y="6477000"/>
            <a:ext cx="1676400" cy="302102"/>
          </a:xfrm>
          <a:prstGeom prst="rect">
            <a:avLst/>
          </a:prstGeom>
        </p:spPr>
      </p:pic>
      <p:sp>
        <p:nvSpPr>
          <p:cNvPr id="11" name="TextBox 10"/>
          <p:cNvSpPr txBox="1"/>
          <p:nvPr/>
        </p:nvSpPr>
        <p:spPr>
          <a:xfrm>
            <a:off x="7315200" y="6477000"/>
            <a:ext cx="16764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 2017 </a:t>
            </a:r>
            <a:r>
              <a:rPr kumimoji="0" lang="en-US" sz="900" b="0" i="0" u="none" strike="noStrike" kern="1200" cap="none" spc="0" normalizeH="0" baseline="0" noProof="0" dirty="0">
                <a:ln>
                  <a:noFill/>
                </a:ln>
                <a:solidFill>
                  <a:prstClr val="black"/>
                </a:solidFill>
                <a:effectLst/>
                <a:uLnTx/>
                <a:uFillTx/>
                <a:latin typeface="Lucida Sans Unicode"/>
                <a:ea typeface="+mn-ea"/>
                <a:cs typeface="Lucida Sans Unicode"/>
              </a:rPr>
              <a:t>Philip Campbell</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894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141" r="-1" b="27671"/>
          <a:stretch/>
        </p:blipFill>
        <p:spPr>
          <a:xfrm>
            <a:off x="20" y="10"/>
            <a:ext cx="9143980" cy="6857990"/>
          </a:xfrm>
          <a:prstGeom prst="rect">
            <a:avLst/>
          </a:prstGeom>
        </p:spPr>
      </p:pic>
    </p:spTree>
    <p:extLst>
      <p:ext uri="{BB962C8B-B14F-4D97-AF65-F5344CB8AC3E}">
        <p14:creationId xmlns:p14="http://schemas.microsoft.com/office/powerpoint/2010/main" val="18799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pPr marL="0" indent="0">
              <a:buNone/>
            </a:pPr>
            <a:r>
              <a:rPr lang="en-US" b="1" dirty="0">
                <a:solidFill>
                  <a:schemeClr val="accent6">
                    <a:lumMod val="75000"/>
                  </a:schemeClr>
                </a:solidFill>
              </a:rPr>
              <a:t>What two numbers can you multiply together to get revenues?</a:t>
            </a:r>
          </a:p>
          <a:p>
            <a:pPr marL="0" indent="0">
              <a:buNone/>
            </a:pPr>
            <a:endParaRPr lang="en-US" sz="1800" dirty="0"/>
          </a:p>
          <a:p>
            <a:r>
              <a:rPr lang="en-US" dirty="0"/>
              <a:t>Number of customers × average ticket </a:t>
            </a:r>
          </a:p>
          <a:p>
            <a:r>
              <a:rPr lang="en-US" dirty="0"/>
              <a:t>Hours incurred × average billing rate </a:t>
            </a:r>
          </a:p>
          <a:p>
            <a:r>
              <a:rPr lang="en-US" dirty="0"/>
              <a:t>Gallons × average selling price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spTree>
    <p:extLst>
      <p:ext uri="{BB962C8B-B14F-4D97-AF65-F5344CB8AC3E}">
        <p14:creationId xmlns:p14="http://schemas.microsoft.com/office/powerpoint/2010/main" val="3132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1057" y="-198438"/>
            <a:ext cx="10584658" cy="7056438"/>
          </a:xfrm>
        </p:spPr>
      </p:pic>
      <p:sp>
        <p:nvSpPr>
          <p:cNvPr id="5" name="TextBox 4"/>
          <p:cNvSpPr txBox="1"/>
          <p:nvPr/>
        </p:nvSpPr>
        <p:spPr>
          <a:xfrm>
            <a:off x="-228600" y="5461337"/>
            <a:ext cx="9372600" cy="923330"/>
          </a:xfrm>
          <a:prstGeom prst="rect">
            <a:avLst/>
          </a:prstGeom>
          <a:solidFill>
            <a:schemeClr val="tx1"/>
          </a:solidFill>
        </p:spPr>
        <p:txBody>
          <a:bodyPr wrap="square" rtlCol="0">
            <a:spAutoFit/>
          </a:bodyPr>
          <a:lstStyle/>
          <a:p>
            <a:pPr algn="ctr"/>
            <a:r>
              <a:rPr lang="en-US" sz="5400" b="1" dirty="0">
                <a:solidFill>
                  <a:srgbClr val="FFFF00"/>
                </a:solidFill>
              </a:rPr>
              <a:t>Top-Down, NOT Bottom-Up!</a:t>
            </a:r>
          </a:p>
        </p:txBody>
      </p:sp>
    </p:spTree>
    <p:extLst>
      <p:ext uri="{BB962C8B-B14F-4D97-AF65-F5344CB8AC3E}">
        <p14:creationId xmlns:p14="http://schemas.microsoft.com/office/powerpoint/2010/main" val="79156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r>
              <a:rPr lang="en-US" sz="3600" b="1" dirty="0">
                <a:solidFill>
                  <a:schemeClr val="accent6">
                    <a:lumMod val="75000"/>
                  </a:schemeClr>
                </a:solidFill>
              </a:rPr>
              <a:t>The ONE Big Question to Ask Yourself</a:t>
            </a:r>
            <a:br>
              <a:rPr lang="en-US" b="1" dirty="0">
                <a:solidFill>
                  <a:schemeClr val="accent6">
                    <a:lumMod val="75000"/>
                  </a:schemeClr>
                </a:solidFill>
              </a:rPr>
            </a:br>
            <a:endParaRPr lang="en-US" b="1" dirty="0">
              <a:solidFill>
                <a:schemeClr val="accent6">
                  <a:lumMod val="75000"/>
                </a:schemeClr>
              </a:solidFill>
            </a:endParaRPr>
          </a:p>
          <a:p>
            <a:pPr marL="0" indent="0">
              <a:buNone/>
            </a:pPr>
            <a:r>
              <a:rPr lang="en-US" sz="4400" b="1" dirty="0"/>
              <a:t>Can the quick start approach to forecasting help me add value and make more money?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spTree>
    <p:extLst>
      <p:ext uri="{BB962C8B-B14F-4D97-AF65-F5344CB8AC3E}">
        <p14:creationId xmlns:p14="http://schemas.microsoft.com/office/powerpoint/2010/main" val="336266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153400" cy="47244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32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6" name="Content Placeholder 2"/>
          <p:cNvSpPr txBox="1">
            <a:spLocks/>
          </p:cNvSpPr>
          <p:nvPr/>
        </p:nvSpPr>
        <p:spPr>
          <a:xfrm>
            <a:off x="457200" y="1905000"/>
            <a:ext cx="8153400" cy="41148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endParaRPr lang="en-US" sz="32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R="0" lvl="0" algn="l" defTabSz="914400" rtl="0" eaLnBrk="1" fontAlgn="auto" latinLnBrk="0" hangingPunct="1">
              <a:lnSpc>
                <a:spcPct val="100000"/>
              </a:lnSpc>
              <a:spcBef>
                <a:spcPct val="20000"/>
              </a:spcBef>
              <a:spcAft>
                <a:spcPts val="0"/>
              </a:spcAft>
              <a:buClrTx/>
              <a:buSzTx/>
              <a:tabLst/>
              <a:defRPr/>
            </a:pPr>
            <a:r>
              <a:rPr lang="en-US" sz="3200" b="1" dirty="0">
                <a:solidFill>
                  <a:schemeClr val="accent5">
                    <a:lumMod val="75000"/>
                  </a:schemeClr>
                </a:solidFill>
                <a:latin typeface="Lucida Sans Unicode" panose="020B0602030504020204" pitchFamily="34" charset="0"/>
                <a:cs typeface="Lucida Sans Unicode" panose="020B0602030504020204" pitchFamily="34" charset="0"/>
              </a:rPr>
              <a:t>Question:</a:t>
            </a:r>
            <a:r>
              <a:rPr lang="en-US" sz="3200" dirty="0">
                <a:solidFill>
                  <a:prstClr val="black">
                    <a:lumMod val="85000"/>
                    <a:lumOff val="15000"/>
                  </a:prstClr>
                </a:solidFill>
                <a:latin typeface="Lucida Sans Unicode" panose="020B0602030504020204" pitchFamily="34" charset="0"/>
                <a:cs typeface="Lucida Sans Unicode" panose="020B0602030504020204" pitchFamily="34" charset="0"/>
              </a:rPr>
              <a:t> How many people will you have to rely on to provide you with accurate estimates for your forecast?</a:t>
            </a:r>
          </a:p>
          <a:p>
            <a:pPr marR="0" lvl="0" algn="l" defTabSz="914400" rtl="0" eaLnBrk="1" fontAlgn="auto" latinLnBrk="0" hangingPunct="1">
              <a:lnSpc>
                <a:spcPct val="100000"/>
              </a:lnSpc>
              <a:spcBef>
                <a:spcPct val="20000"/>
              </a:spcBef>
              <a:spcAft>
                <a:spcPts val="0"/>
              </a:spcAft>
              <a:buClrTx/>
              <a:buSzTx/>
              <a:tabLst/>
              <a:defRPr/>
            </a:pPr>
            <a:endParaRPr lang="en-US" sz="32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R="0" lvl="0" algn="l"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6" y="76200"/>
            <a:ext cx="8763000" cy="1343025"/>
          </a:xfrm>
          <a:prstGeom prst="rect">
            <a:avLst/>
          </a:prstGeom>
        </p:spPr>
      </p:pic>
    </p:spTree>
    <p:extLst>
      <p:ext uri="{BB962C8B-B14F-4D97-AF65-F5344CB8AC3E}">
        <p14:creationId xmlns:p14="http://schemas.microsoft.com/office/powerpoint/2010/main" val="532651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0999" b="-1"/>
          <a:stretch/>
        </p:blipFill>
        <p:spPr>
          <a:xfrm>
            <a:off x="20" y="10"/>
            <a:ext cx="9143980" cy="6857990"/>
          </a:xfrm>
          <a:prstGeom prst="rect">
            <a:avLst/>
          </a:prstGeom>
        </p:spPr>
      </p:pic>
    </p:spTree>
    <p:extLst>
      <p:ext uri="{BB962C8B-B14F-4D97-AF65-F5344CB8AC3E}">
        <p14:creationId xmlns:p14="http://schemas.microsoft.com/office/powerpoint/2010/main" val="779779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153400" cy="47244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32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6" name="Content Placeholder 2"/>
          <p:cNvSpPr txBox="1">
            <a:spLocks/>
          </p:cNvSpPr>
          <p:nvPr/>
        </p:nvSpPr>
        <p:spPr>
          <a:xfrm>
            <a:off x="457200" y="1828800"/>
            <a:ext cx="8153400" cy="41910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tabLst/>
              <a:defRPr/>
            </a:pPr>
            <a:r>
              <a:rPr lang="en-US" sz="3200" b="1" dirty="0">
                <a:solidFill>
                  <a:schemeClr val="accent6">
                    <a:lumMod val="75000"/>
                  </a:schemeClr>
                </a:solidFill>
                <a:latin typeface="Lucida Sans Unicode" panose="020B0602030504020204" pitchFamily="34" charset="0"/>
                <a:cs typeface="Lucida Sans Unicode" panose="020B0602030504020204" pitchFamily="34" charset="0"/>
              </a:rPr>
              <a:t>First Look Back, Then Look Forward</a:t>
            </a:r>
          </a:p>
          <a:p>
            <a:pPr marR="0" lvl="0" algn="l" defTabSz="914400" rtl="0" eaLnBrk="1" fontAlgn="auto" latinLnBrk="0" hangingPunct="1">
              <a:lnSpc>
                <a:spcPct val="100000"/>
              </a:lnSpc>
              <a:spcBef>
                <a:spcPct val="20000"/>
              </a:spcBef>
              <a:spcAft>
                <a:spcPts val="0"/>
              </a:spcAft>
              <a:buClrTx/>
              <a:buSzTx/>
              <a:tabLst/>
              <a:defRPr/>
            </a:pPr>
            <a:endParaRPr lang="en-US" sz="32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pic>
        <p:nvPicPr>
          <p:cNvPr id="7" name="Picture 4" descr="cleans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2540000"/>
            <a:ext cx="318135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429000" y="4725650"/>
            <a:ext cx="2362200" cy="1446550"/>
          </a:xfrm>
          <a:prstGeom prst="rect">
            <a:avLst/>
          </a:prstGeom>
          <a:noFill/>
        </p:spPr>
        <p:txBody>
          <a:bodyPr wrap="square" rtlCol="0">
            <a:spAutoFit/>
          </a:bodyPr>
          <a:lstStyle/>
          <a:p>
            <a:r>
              <a:rPr lang="en-US" sz="4400" dirty="0">
                <a:solidFill>
                  <a:schemeClr val="bg1"/>
                </a:solidFill>
              </a:rPr>
              <a:t>No Blank Slates!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66" y="76200"/>
            <a:ext cx="8763000" cy="1343025"/>
          </a:xfrm>
          <a:prstGeom prst="rect">
            <a:avLst/>
          </a:prstGeom>
        </p:spPr>
      </p:pic>
    </p:spTree>
    <p:extLst>
      <p:ext uri="{BB962C8B-B14F-4D97-AF65-F5344CB8AC3E}">
        <p14:creationId xmlns:p14="http://schemas.microsoft.com/office/powerpoint/2010/main" val="4055355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8153400" cy="4724400"/>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32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52" y="3048000"/>
            <a:ext cx="2961896" cy="2848356"/>
          </a:xfrm>
          <a:prstGeom prst="rect">
            <a:avLst/>
          </a:prstGeom>
        </p:spPr>
      </p:pic>
      <p:sp>
        <p:nvSpPr>
          <p:cNvPr id="2" name="TextBox 1"/>
          <p:cNvSpPr txBox="1"/>
          <p:nvPr/>
        </p:nvSpPr>
        <p:spPr>
          <a:xfrm>
            <a:off x="1905000" y="1881426"/>
            <a:ext cx="5943600" cy="861774"/>
          </a:xfrm>
          <a:prstGeom prst="rect">
            <a:avLst/>
          </a:prstGeom>
          <a:noFill/>
        </p:spPr>
        <p:txBody>
          <a:bodyPr wrap="square" rtlCol="0">
            <a:spAutoFit/>
          </a:bodyPr>
          <a:lstStyle/>
          <a:p>
            <a:r>
              <a:rPr lang="en-US" sz="3200" b="1" dirty="0">
                <a:solidFill>
                  <a:schemeClr val="accent6">
                    <a:lumMod val="75000"/>
                  </a:schemeClr>
                </a:solidFill>
                <a:latin typeface="Lucida Sans Unicode" panose="020B0602030504020204" pitchFamily="34" charset="0"/>
                <a:cs typeface="Lucida Sans Unicode" panose="020B0602030504020204" pitchFamily="34" charset="0"/>
              </a:rPr>
              <a:t>Create a Repeatable Process</a:t>
            </a:r>
          </a:p>
          <a:p>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70684810"/>
              </p:ext>
            </p:extLst>
          </p:nvPr>
        </p:nvGraphicFramePr>
        <p:xfrm>
          <a:off x="3733800" y="4114800"/>
          <a:ext cx="1645920" cy="137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2842832085"/>
              </p:ext>
            </p:extLst>
          </p:nvPr>
        </p:nvGraphicFramePr>
        <p:xfrm>
          <a:off x="5410200" y="4114800"/>
          <a:ext cx="1645920"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1206585312"/>
              </p:ext>
            </p:extLst>
          </p:nvPr>
        </p:nvGraphicFramePr>
        <p:xfrm>
          <a:off x="7117080" y="4114800"/>
          <a:ext cx="1645920" cy="1371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TextBox 10"/>
          <p:cNvSpPr txBox="1"/>
          <p:nvPr/>
        </p:nvSpPr>
        <p:spPr>
          <a:xfrm>
            <a:off x="4015958" y="2902094"/>
            <a:ext cx="1065057" cy="369332"/>
          </a:xfrm>
          <a:prstGeom prst="rect">
            <a:avLst/>
          </a:prstGeom>
          <a:noFill/>
        </p:spPr>
        <p:txBody>
          <a:bodyPr wrap="square" rtlCol="0">
            <a:spAutoFit/>
          </a:bodyPr>
          <a:lstStyle/>
          <a:p>
            <a:r>
              <a:rPr lang="en-US" b="1" dirty="0"/>
              <a:t>Month 1</a:t>
            </a:r>
          </a:p>
        </p:txBody>
      </p:sp>
      <p:sp>
        <p:nvSpPr>
          <p:cNvPr id="12" name="TextBox 11"/>
          <p:cNvSpPr txBox="1"/>
          <p:nvPr/>
        </p:nvSpPr>
        <p:spPr>
          <a:xfrm>
            <a:off x="5715000" y="2890426"/>
            <a:ext cx="1030660" cy="369332"/>
          </a:xfrm>
          <a:prstGeom prst="rect">
            <a:avLst/>
          </a:prstGeom>
          <a:noFill/>
        </p:spPr>
        <p:txBody>
          <a:bodyPr wrap="square" rtlCol="0">
            <a:spAutoFit/>
          </a:bodyPr>
          <a:lstStyle/>
          <a:p>
            <a:r>
              <a:rPr lang="en-US" b="1" dirty="0"/>
              <a:t>Month 2</a:t>
            </a:r>
          </a:p>
        </p:txBody>
      </p:sp>
      <p:sp>
        <p:nvSpPr>
          <p:cNvPr id="13" name="TextBox 12"/>
          <p:cNvSpPr txBox="1"/>
          <p:nvPr/>
        </p:nvSpPr>
        <p:spPr>
          <a:xfrm>
            <a:off x="7315200" y="2890426"/>
            <a:ext cx="1295400" cy="369332"/>
          </a:xfrm>
          <a:prstGeom prst="rect">
            <a:avLst/>
          </a:prstGeom>
          <a:noFill/>
        </p:spPr>
        <p:txBody>
          <a:bodyPr wrap="square" rtlCol="0">
            <a:spAutoFit/>
          </a:bodyPr>
          <a:lstStyle/>
          <a:p>
            <a:r>
              <a:rPr lang="en-US" b="1" dirty="0"/>
              <a:t>Month 3…</a:t>
            </a:r>
          </a:p>
        </p:txBody>
      </p:sp>
      <p:cxnSp>
        <p:nvCxnSpPr>
          <p:cNvPr id="14" name="Straight Connector 13"/>
          <p:cNvCxnSpPr/>
          <p:nvPr/>
        </p:nvCxnSpPr>
        <p:spPr>
          <a:xfrm>
            <a:off x="3810000" y="3281065"/>
            <a:ext cx="136245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5562600" y="3276600"/>
            <a:ext cx="136245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7248144" y="3276600"/>
            <a:ext cx="1362456"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flipH="1">
            <a:off x="3419096" y="3048000"/>
            <a:ext cx="9904" cy="284835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0166" y="76200"/>
            <a:ext cx="8763000" cy="1343025"/>
          </a:xfrm>
          <a:prstGeom prst="rect">
            <a:avLst/>
          </a:prstGeom>
        </p:spPr>
      </p:pic>
    </p:spTree>
    <p:extLst>
      <p:ext uri="{BB962C8B-B14F-4D97-AF65-F5344CB8AC3E}">
        <p14:creationId xmlns:p14="http://schemas.microsoft.com/office/powerpoint/2010/main" val="38478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876800" y="990600"/>
            <a:ext cx="3733800" cy="4724400"/>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Tx/>
              <a:buSzTx/>
              <a:tabLst/>
              <a:defRPr/>
            </a:pPr>
            <a:r>
              <a:rPr lang="en-US" sz="5400" b="1" dirty="0">
                <a:solidFill>
                  <a:schemeClr val="accent6">
                    <a:lumMod val="75000"/>
                  </a:schemeClr>
                </a:solidFill>
                <a:latin typeface="Lucida Sans Unicode" panose="020B0602030504020204" pitchFamily="34" charset="0"/>
                <a:cs typeface="Lucida Sans Unicode" panose="020B0602030504020204" pitchFamily="34" charset="0"/>
              </a:rPr>
              <a:t>Condense the results to a </a:t>
            </a:r>
          </a:p>
          <a:p>
            <a:pPr marR="0" lvl="0" algn="ctr" defTabSz="914400" rtl="0" eaLnBrk="1" fontAlgn="auto" latinLnBrk="0" hangingPunct="1">
              <a:lnSpc>
                <a:spcPct val="100000"/>
              </a:lnSpc>
              <a:spcBef>
                <a:spcPct val="20000"/>
              </a:spcBef>
              <a:spcAft>
                <a:spcPts val="0"/>
              </a:spcAft>
              <a:buClrTx/>
              <a:buSzTx/>
              <a:tabLst/>
              <a:defRPr/>
            </a:pPr>
            <a:r>
              <a:rPr lang="en-US" sz="5400" b="1" dirty="0">
                <a:solidFill>
                  <a:schemeClr val="accent6">
                    <a:lumMod val="75000"/>
                  </a:schemeClr>
                </a:solidFill>
                <a:latin typeface="Lucida Sans Unicode" panose="020B0602030504020204" pitchFamily="34" charset="0"/>
                <a:cs typeface="Lucida Sans Unicode" panose="020B0602030504020204" pitchFamily="34" charset="0"/>
              </a:rPr>
              <a:t>2-minute summary</a:t>
            </a:r>
          </a:p>
          <a:p>
            <a:pPr marR="0" lvl="0" algn="l" defTabSz="914400" rtl="0" eaLnBrk="1" fontAlgn="auto" latinLnBrk="0" hangingPunct="1">
              <a:lnSpc>
                <a:spcPct val="100000"/>
              </a:lnSpc>
              <a:spcBef>
                <a:spcPct val="20000"/>
              </a:spcBef>
              <a:spcAft>
                <a:spcPts val="0"/>
              </a:spcAft>
              <a:buClrTx/>
              <a:buSzTx/>
              <a:tabLst/>
              <a:defRPr/>
            </a:pPr>
            <a:endParaRPr lang="en-US" sz="32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56760" cy="6858000"/>
          </a:xfrm>
          <a:prstGeom prst="rect">
            <a:avLst/>
          </a:prstGeom>
        </p:spPr>
      </p:pic>
    </p:spTree>
    <p:extLst>
      <p:ext uri="{BB962C8B-B14F-4D97-AF65-F5344CB8AC3E}">
        <p14:creationId xmlns:p14="http://schemas.microsoft.com/office/powerpoint/2010/main" val="49882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pPr marL="0" indent="0">
              <a:buNone/>
            </a:pPr>
            <a:r>
              <a:rPr lang="en-US" sz="8800" dirty="0">
                <a:solidFill>
                  <a:schemeClr val="bg1"/>
                </a:solidFill>
              </a:rPr>
              <a:t>“</a:t>
            </a:r>
            <a:r>
              <a:rPr lang="en-US" sz="6600" dirty="0">
                <a:solidFill>
                  <a:schemeClr val="bg1"/>
                </a:solidFill>
              </a:rPr>
              <a:t>If you can’t explain it simply, you don’t understand it well enough.</a:t>
            </a:r>
            <a:r>
              <a:rPr lang="en-US" sz="7200" dirty="0">
                <a:solidFill>
                  <a:schemeClr val="bg1"/>
                </a:solidFill>
              </a:rPr>
              <a:t>”</a:t>
            </a:r>
          </a:p>
          <a:p>
            <a:pPr marL="0" indent="0" algn="r">
              <a:buNone/>
            </a:pPr>
            <a:r>
              <a:rPr lang="en-US" dirty="0">
                <a:solidFill>
                  <a:schemeClr val="bg1"/>
                </a:solidFill>
              </a:rPr>
              <a:t>- Albert Einstein</a:t>
            </a:r>
          </a:p>
        </p:txBody>
      </p:sp>
    </p:spTree>
    <p:extLst>
      <p:ext uri="{BB962C8B-B14F-4D97-AF65-F5344CB8AC3E}">
        <p14:creationId xmlns:p14="http://schemas.microsoft.com/office/powerpoint/2010/main" val="552268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sp>
        <p:nvSpPr>
          <p:cNvPr id="6" name="TextBox 5"/>
          <p:cNvSpPr txBox="1"/>
          <p:nvPr/>
        </p:nvSpPr>
        <p:spPr>
          <a:xfrm>
            <a:off x="457200" y="2057400"/>
            <a:ext cx="8229600" cy="3785652"/>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The 2-Minute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ookman Old Style" panose="02050604050505020204" pitchFamily="18" charset="0"/>
                <a:ea typeface="+mn-ea"/>
                <a:cs typeface="+mn-cs"/>
              </a:rPr>
              <a:t>Memo to The CEO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lvl="0">
              <a:defRPr/>
            </a:pPr>
            <a:r>
              <a:rPr lang="en-US" sz="2400" dirty="0">
                <a:solidFill>
                  <a:prstClr val="black"/>
                </a:solidFill>
              </a:rPr>
              <a:t>Based on our growth plan for the coming year, we will need to raise $1.1 million to $1.3 million in cash by June 30. The primary driver of the need to raise cash is the plan for launching the new division in Texas. The expansion is forecast at $3.0 to $3.5 million driven primarily by the capital expenditures and first-year operating losses.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34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227369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l="33333"/>
          <a:stretch/>
        </p:blipFill>
        <p:spPr>
          <a:xfrm>
            <a:off x="20" y="1"/>
            <a:ext cx="9143980" cy="6857999"/>
          </a:xfrm>
          <a:prstGeom prst="rect">
            <a:avLst/>
          </a:prstGeom>
        </p:spPr>
      </p:pic>
      <p:sp>
        <p:nvSpPr>
          <p:cNvPr id="10" name="Subtitle 9"/>
          <p:cNvSpPr>
            <a:spLocks noGrp="1"/>
          </p:cNvSpPr>
          <p:nvPr>
            <p:ph type="subTitle" idx="1"/>
          </p:nvPr>
        </p:nvSpPr>
        <p:spPr>
          <a:xfrm>
            <a:off x="76200" y="304800"/>
            <a:ext cx="6781800" cy="6553200"/>
          </a:xfrm>
          <a:noFill/>
        </p:spPr>
        <p:txBody>
          <a:bodyPr>
            <a:normAutofit/>
          </a:bodyPr>
          <a:lstStyle/>
          <a:p>
            <a:pPr algn="l"/>
            <a:r>
              <a:rPr lang="en-US" sz="8000" dirty="0">
                <a:solidFill>
                  <a:srgbClr val="FFFFFF"/>
                </a:solidFill>
              </a:rPr>
              <a:t>The Quick Start Essentials</a:t>
            </a:r>
          </a:p>
        </p:txBody>
      </p:sp>
    </p:spTree>
    <p:extLst>
      <p:ext uri="{BB962C8B-B14F-4D97-AF65-F5344CB8AC3E}">
        <p14:creationId xmlns:p14="http://schemas.microsoft.com/office/powerpoint/2010/main" val="230930666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hing, wall, outdoor&#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l="3128" r="7871" b="-1"/>
          <a:stretch/>
        </p:blipFill>
        <p:spPr>
          <a:xfrm>
            <a:off x="20" y="10"/>
            <a:ext cx="9143980" cy="6857990"/>
          </a:xfrm>
          <a:prstGeom prst="rect">
            <a:avLst/>
          </a:prstGeom>
        </p:spPr>
      </p:pic>
      <p:sp>
        <p:nvSpPr>
          <p:cNvPr id="4" name="TextBox 3"/>
          <p:cNvSpPr txBox="1"/>
          <p:nvPr/>
        </p:nvSpPr>
        <p:spPr>
          <a:xfrm>
            <a:off x="533400" y="381000"/>
            <a:ext cx="7924800" cy="923330"/>
          </a:xfrm>
          <a:prstGeom prst="rect">
            <a:avLst/>
          </a:prstGeom>
          <a:noFill/>
        </p:spPr>
        <p:txBody>
          <a:bodyPr wrap="square" rtlCol="0">
            <a:spAutoFit/>
          </a:bodyPr>
          <a:lstStyle/>
          <a:p>
            <a:r>
              <a:rPr lang="en-US" sz="5400" dirty="0">
                <a:solidFill>
                  <a:schemeClr val="bg1"/>
                </a:solidFill>
              </a:rPr>
              <a:t>Disconnect the Forecast…</a:t>
            </a:r>
          </a:p>
        </p:txBody>
      </p:sp>
      <p:sp>
        <p:nvSpPr>
          <p:cNvPr id="5" name="TextBox 4"/>
          <p:cNvSpPr txBox="1"/>
          <p:nvPr/>
        </p:nvSpPr>
        <p:spPr>
          <a:xfrm>
            <a:off x="457200" y="5629870"/>
            <a:ext cx="7924800" cy="923330"/>
          </a:xfrm>
          <a:prstGeom prst="rect">
            <a:avLst/>
          </a:prstGeom>
          <a:noFill/>
        </p:spPr>
        <p:txBody>
          <a:bodyPr wrap="square" rtlCol="0">
            <a:spAutoFit/>
          </a:bodyPr>
          <a:lstStyle/>
          <a:p>
            <a:r>
              <a:rPr lang="en-US" sz="5400" dirty="0">
                <a:solidFill>
                  <a:schemeClr val="bg1"/>
                </a:solidFill>
              </a:rPr>
              <a:t>… From Any Other Process</a:t>
            </a:r>
          </a:p>
        </p:txBody>
      </p:sp>
    </p:spTree>
    <p:extLst>
      <p:ext uri="{BB962C8B-B14F-4D97-AF65-F5344CB8AC3E}">
        <p14:creationId xmlns:p14="http://schemas.microsoft.com/office/powerpoint/2010/main" val="373240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648200"/>
          </a:xfrm>
        </p:spPr>
        <p:txBody>
          <a:bodyPr>
            <a:normAutofit/>
          </a:bodyPr>
          <a:lstStyle/>
          <a:p>
            <a:pPr marL="0" indent="0">
              <a:buNone/>
            </a:pPr>
            <a:r>
              <a:rPr lang="en-US" sz="6000" dirty="0">
                <a:solidFill>
                  <a:schemeClr val="bg1"/>
                </a:solidFill>
              </a:rPr>
              <a:t>There are </a:t>
            </a:r>
            <a:r>
              <a:rPr lang="en-US" sz="6000" b="1" dirty="0">
                <a:solidFill>
                  <a:schemeClr val="bg1"/>
                </a:solidFill>
              </a:rPr>
              <a:t>TWO REASONS</a:t>
            </a:r>
            <a:r>
              <a:rPr lang="en-US" sz="6000" dirty="0">
                <a:solidFill>
                  <a:schemeClr val="bg1"/>
                </a:solidFill>
              </a:rPr>
              <a:t> to create and maintain a reliable financial forecast</a:t>
            </a:r>
          </a:p>
        </p:txBody>
      </p:sp>
    </p:spTree>
    <p:extLst>
      <p:ext uri="{BB962C8B-B14F-4D97-AF65-F5344CB8AC3E}">
        <p14:creationId xmlns:p14="http://schemas.microsoft.com/office/powerpoint/2010/main" val="404240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343400"/>
          </a:xfrm>
        </p:spPr>
        <p:txBody>
          <a:bodyPr>
            <a:normAutofit/>
          </a:bodyPr>
          <a:lstStyle/>
          <a:p>
            <a:pPr marL="0" indent="0">
              <a:buNone/>
            </a:pPr>
            <a:r>
              <a:rPr lang="en-US" sz="6600" dirty="0">
                <a:solidFill>
                  <a:schemeClr val="bg1"/>
                </a:solidFill>
              </a:rPr>
              <a:t>Dramatically Shorten the Forecast Period!</a:t>
            </a:r>
            <a:endParaRPr lang="en-US" sz="7200" dirty="0">
              <a:solidFill>
                <a:schemeClr val="bg1"/>
              </a:solidFill>
            </a:endParaRPr>
          </a:p>
        </p:txBody>
      </p:sp>
    </p:spTree>
    <p:extLst>
      <p:ext uri="{BB962C8B-B14F-4D97-AF65-F5344CB8AC3E}">
        <p14:creationId xmlns:p14="http://schemas.microsoft.com/office/powerpoint/2010/main" val="260196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62" y="0"/>
            <a:ext cx="8143875" cy="6858000"/>
          </a:xfrm>
          <a:prstGeom prst="rect">
            <a:avLst/>
          </a:prstGeom>
        </p:spPr>
      </p:pic>
      <p:sp>
        <p:nvSpPr>
          <p:cNvPr id="2" name="TextBox 1"/>
          <p:cNvSpPr txBox="1"/>
          <p:nvPr/>
        </p:nvSpPr>
        <p:spPr>
          <a:xfrm>
            <a:off x="304800" y="446782"/>
            <a:ext cx="1752600" cy="1077218"/>
          </a:xfrm>
          <a:prstGeom prst="rect">
            <a:avLst/>
          </a:prstGeom>
          <a:noFill/>
        </p:spPr>
        <p:txBody>
          <a:bodyPr wrap="square" rtlCol="0">
            <a:spAutoFit/>
          </a:bodyPr>
          <a:lstStyle/>
          <a:p>
            <a:r>
              <a:rPr lang="en-US" sz="3200" b="1" dirty="0"/>
              <a:t>First Get it Wrong</a:t>
            </a:r>
          </a:p>
        </p:txBody>
      </p:sp>
      <p:sp>
        <p:nvSpPr>
          <p:cNvPr id="4" name="TextBox 3"/>
          <p:cNvSpPr txBox="1"/>
          <p:nvPr/>
        </p:nvSpPr>
        <p:spPr>
          <a:xfrm>
            <a:off x="7467600" y="4953000"/>
            <a:ext cx="1600200" cy="1569660"/>
          </a:xfrm>
          <a:prstGeom prst="rect">
            <a:avLst/>
          </a:prstGeom>
          <a:noFill/>
        </p:spPr>
        <p:txBody>
          <a:bodyPr wrap="square" rtlCol="0">
            <a:spAutoFit/>
          </a:bodyPr>
          <a:lstStyle/>
          <a:p>
            <a:r>
              <a:rPr lang="en-US" sz="3200" b="1" dirty="0"/>
              <a:t>Then, Get it Close</a:t>
            </a:r>
          </a:p>
        </p:txBody>
      </p:sp>
    </p:spTree>
    <p:extLst>
      <p:ext uri="{BB962C8B-B14F-4D97-AF65-F5344CB8AC3E}">
        <p14:creationId xmlns:p14="http://schemas.microsoft.com/office/powerpoint/2010/main" val="1105943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0"/>
            <a:ext cx="6858000" cy="6858000"/>
          </a:xfrm>
          <a:prstGeom prst="rect">
            <a:avLst/>
          </a:prstGeom>
        </p:spPr>
      </p:pic>
    </p:spTree>
    <p:extLst>
      <p:ext uri="{BB962C8B-B14F-4D97-AF65-F5344CB8AC3E}">
        <p14:creationId xmlns:p14="http://schemas.microsoft.com/office/powerpoint/2010/main" val="600179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141" r="-1" b="27671"/>
          <a:stretch/>
        </p:blipFill>
        <p:spPr>
          <a:xfrm>
            <a:off x="20" y="10"/>
            <a:ext cx="9143980" cy="6857990"/>
          </a:xfrm>
          <a:prstGeom prst="rect">
            <a:avLst/>
          </a:prstGeom>
        </p:spPr>
      </p:pic>
      <p:sp>
        <p:nvSpPr>
          <p:cNvPr id="3" name="TextBox 2"/>
          <p:cNvSpPr txBox="1"/>
          <p:nvPr/>
        </p:nvSpPr>
        <p:spPr>
          <a:xfrm>
            <a:off x="152400" y="5715000"/>
            <a:ext cx="1752600" cy="830997"/>
          </a:xfrm>
          <a:prstGeom prst="rect">
            <a:avLst/>
          </a:prstGeom>
          <a:noFill/>
        </p:spPr>
        <p:txBody>
          <a:bodyPr wrap="square" rtlCol="0">
            <a:spAutoFit/>
          </a:bodyPr>
          <a:lstStyle/>
          <a:p>
            <a:r>
              <a:rPr lang="en-US" sz="2400" b="1" dirty="0"/>
              <a:t>Precision is Your Enemy</a:t>
            </a:r>
          </a:p>
        </p:txBody>
      </p:sp>
      <p:sp>
        <p:nvSpPr>
          <p:cNvPr id="5" name="TextBox 4"/>
          <p:cNvSpPr txBox="1"/>
          <p:nvPr/>
        </p:nvSpPr>
        <p:spPr>
          <a:xfrm>
            <a:off x="7391380" y="5798403"/>
            <a:ext cx="1905000" cy="830997"/>
          </a:xfrm>
          <a:prstGeom prst="rect">
            <a:avLst/>
          </a:prstGeom>
          <a:noFill/>
        </p:spPr>
        <p:txBody>
          <a:bodyPr wrap="square" rtlCol="0">
            <a:spAutoFit/>
          </a:bodyPr>
          <a:lstStyle/>
          <a:p>
            <a:r>
              <a:rPr lang="en-US" sz="2400" b="1" dirty="0"/>
              <a:t>The Trend is Your Friend</a:t>
            </a:r>
          </a:p>
        </p:txBody>
      </p:sp>
    </p:spTree>
    <p:extLst>
      <p:ext uri="{BB962C8B-B14F-4D97-AF65-F5344CB8AC3E}">
        <p14:creationId xmlns:p14="http://schemas.microsoft.com/office/powerpoint/2010/main" val="2600921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a:xfrm>
            <a:off x="1676400" y="1295400"/>
            <a:ext cx="71628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4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R="0" lvl="0" algn="l" defTabSz="914400" rtl="0" eaLnBrk="1" fontAlgn="auto" latinLnBrk="0" hangingPunct="1">
              <a:lnSpc>
                <a:spcPct val="100000"/>
              </a:lnSpc>
              <a:spcBef>
                <a:spcPct val="20000"/>
              </a:spcBef>
              <a:spcAft>
                <a:spcPts val="0"/>
              </a:spcAft>
              <a:buClrTx/>
              <a:buSzTx/>
              <a:tabLst/>
              <a:defRPr/>
            </a:pPr>
            <a:r>
              <a:rPr lang="en-US" sz="2800" dirty="0">
                <a:solidFill>
                  <a:prstClr val="black">
                    <a:lumMod val="85000"/>
                    <a:lumOff val="15000"/>
                  </a:prstClr>
                </a:solidFill>
                <a:latin typeface="Lucida Sans Unicode" panose="020B0602030504020204" pitchFamily="34" charset="0"/>
                <a:cs typeface="Lucida Sans Unicode" panose="020B0602030504020204" pitchFamily="34" charset="0"/>
              </a:rPr>
              <a:t>List </a:t>
            </a:r>
            <a:r>
              <a:rPr lang="en-US" sz="2800" b="1" dirty="0">
                <a:solidFill>
                  <a:srgbClr val="C00000"/>
                </a:solidFill>
                <a:latin typeface="Lucida Sans Unicode" panose="020B0602030504020204" pitchFamily="34" charset="0"/>
                <a:cs typeface="Lucida Sans Unicode" panose="020B0602030504020204" pitchFamily="34" charset="0"/>
              </a:rPr>
              <a:t>3 questions</a:t>
            </a:r>
            <a:r>
              <a:rPr lang="en-US" sz="2800" dirty="0">
                <a:solidFill>
                  <a:prstClr val="black">
                    <a:lumMod val="85000"/>
                    <a:lumOff val="15000"/>
                  </a:prstClr>
                </a:solidFill>
                <a:latin typeface="Lucida Sans Unicode" panose="020B0602030504020204" pitchFamily="34" charset="0"/>
                <a:cs typeface="Lucida Sans Unicode" panose="020B0602030504020204" pitchFamily="34" charset="0"/>
              </a:rPr>
              <a:t> the forecast will answer.</a:t>
            </a:r>
          </a:p>
          <a:p>
            <a:pPr>
              <a:spcBef>
                <a:spcPct val="20000"/>
              </a:spcBef>
              <a:defRPr/>
            </a:pPr>
            <a:endParaRPr lang="en-US" sz="2800" b="1" dirty="0">
              <a:solidFill>
                <a:srgbClr val="C00000"/>
              </a:solidFill>
              <a:latin typeface="Lucida Sans Unicode" panose="020B0602030504020204" pitchFamily="34" charset="0"/>
              <a:cs typeface="Lucida Sans Unicode" panose="020B0602030504020204" pitchFamily="34" charset="0"/>
            </a:endParaRPr>
          </a:p>
          <a:p>
            <a:pPr>
              <a:spcBef>
                <a:spcPct val="20000"/>
              </a:spcBef>
              <a:defRPr/>
            </a:pPr>
            <a:r>
              <a:rPr lang="en-US" sz="2800" b="1" dirty="0">
                <a:solidFill>
                  <a:srgbClr val="C00000"/>
                </a:solidFill>
                <a:latin typeface="Lucida Sans Unicode" panose="020B0602030504020204" pitchFamily="34" charset="0"/>
                <a:cs typeface="Lucida Sans Unicode" panose="020B0602030504020204" pitchFamily="34" charset="0"/>
              </a:rPr>
              <a:t>2 numbers</a:t>
            </a:r>
            <a:r>
              <a:rPr lang="en-US" sz="2800" dirty="0">
                <a:solidFill>
                  <a:prstClr val="black">
                    <a:lumMod val="85000"/>
                    <a:lumOff val="15000"/>
                  </a:prstClr>
                </a:solidFill>
                <a:latin typeface="Lucida Sans Unicode" panose="020B0602030504020204" pitchFamily="34" charset="0"/>
                <a:cs typeface="Lucida Sans Unicode" panose="020B0602030504020204" pitchFamily="34" charset="0"/>
              </a:rPr>
              <a:t> is the limit for each assumption.</a:t>
            </a:r>
          </a:p>
          <a:p>
            <a:pPr marR="0" lvl="0" algn="l" defTabSz="914400" rtl="0" eaLnBrk="1" fontAlgn="auto" latinLnBrk="0" hangingPunct="1">
              <a:lnSpc>
                <a:spcPct val="100000"/>
              </a:lnSpc>
              <a:spcBef>
                <a:spcPct val="20000"/>
              </a:spcBef>
              <a:spcAft>
                <a:spcPts val="0"/>
              </a:spcAft>
              <a:buClrTx/>
              <a:buSzTx/>
              <a:tabLst/>
              <a:defRPr/>
            </a:pPr>
            <a:endParaRPr lang="en-US" sz="28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R="0" lvl="0" algn="l" defTabSz="914400" rtl="0" eaLnBrk="1" fontAlgn="auto" latinLnBrk="0" hangingPunct="1">
              <a:lnSpc>
                <a:spcPct val="100000"/>
              </a:lnSpc>
              <a:spcBef>
                <a:spcPct val="20000"/>
              </a:spcBef>
              <a:spcAft>
                <a:spcPts val="0"/>
              </a:spcAft>
              <a:buClrTx/>
              <a:buSzTx/>
              <a:tabLst/>
              <a:defRPr/>
            </a:pPr>
            <a:r>
              <a:rPr lang="en-US" sz="2800" dirty="0">
                <a:solidFill>
                  <a:prstClr val="black">
                    <a:lumMod val="85000"/>
                    <a:lumOff val="15000"/>
                  </a:prstClr>
                </a:solidFill>
                <a:latin typeface="Lucida Sans Unicode" panose="020B0602030504020204" pitchFamily="34" charset="0"/>
                <a:cs typeface="Lucida Sans Unicode" panose="020B0602030504020204" pitchFamily="34" charset="0"/>
              </a:rPr>
              <a:t>Only </a:t>
            </a:r>
            <a:r>
              <a:rPr lang="en-US" sz="2800" b="1" dirty="0">
                <a:solidFill>
                  <a:srgbClr val="C00000"/>
                </a:solidFill>
                <a:latin typeface="Lucida Sans Unicode" panose="020B0602030504020204" pitchFamily="34" charset="0"/>
                <a:cs typeface="Lucida Sans Unicode" panose="020B0602030504020204" pitchFamily="34" charset="0"/>
              </a:rPr>
              <a:t>1 person</a:t>
            </a:r>
            <a:r>
              <a:rPr lang="en-US" sz="2800" dirty="0">
                <a:solidFill>
                  <a:prstClr val="black">
                    <a:lumMod val="85000"/>
                    <a:lumOff val="15000"/>
                  </a:prstClr>
                </a:solidFill>
                <a:latin typeface="Lucida Sans Unicode" panose="020B0602030504020204" pitchFamily="34" charset="0"/>
                <a:cs typeface="Lucida Sans Unicode" panose="020B0602030504020204" pitchFamily="34" charset="0"/>
              </a:rPr>
              <a:t> creates the forecast.</a:t>
            </a:r>
          </a:p>
          <a:p>
            <a:pPr marR="0" lvl="0" algn="l" defTabSz="914400" rtl="0" eaLnBrk="1" fontAlgn="auto" latinLnBrk="0" hangingPunct="1">
              <a:lnSpc>
                <a:spcPct val="100000"/>
              </a:lnSpc>
              <a:spcBef>
                <a:spcPct val="20000"/>
              </a:spcBef>
              <a:spcAft>
                <a:spcPts val="0"/>
              </a:spcAft>
              <a:buClrTx/>
              <a:buSzTx/>
              <a:tabLst/>
              <a:defRPr/>
            </a:pPr>
            <a:endParaRPr lang="en-US" sz="24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29" name="Rectangle 28"/>
          <p:cNvSpPr/>
          <p:nvPr/>
        </p:nvSpPr>
        <p:spPr>
          <a:xfrm>
            <a:off x="0" y="0"/>
            <a:ext cx="9144000" cy="8382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0" y="792481"/>
            <a:ext cx="9144000" cy="45719"/>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Title 1"/>
          <p:cNvSpPr txBox="1">
            <a:spLocks/>
          </p:cNvSpPr>
          <p:nvPr/>
        </p:nvSpPr>
        <p:spPr>
          <a:xfrm>
            <a:off x="0" y="0"/>
            <a:ext cx="9144000" cy="914400"/>
          </a:xfrm>
          <a:prstGeom prst="rect">
            <a:avLst/>
          </a:prstGeom>
          <a:effectLst>
            <a:outerShdw blurRad="50800" dist="38100" dir="2700000" algn="tl" rotWithShape="0">
              <a:srgbClr val="000000">
                <a:alpha val="43000"/>
              </a:srgbClr>
            </a:outerShdw>
          </a:effectLst>
        </p:spPr>
        <p:txBody>
          <a:bodyPr vert="horz" lIns="91440" tIns="45720" rIns="91440" bIns="45720" rtlCol="0" anchor="ctr">
            <a:noAutofit/>
          </a:bodyPr>
          <a:lstStyle/>
          <a:p>
            <a:pPr lvl="0" algn="ctr">
              <a:spcBef>
                <a:spcPct val="0"/>
              </a:spcBef>
              <a:defRPr/>
            </a:pPr>
            <a:r>
              <a:rPr lang="en-US" sz="3000" dirty="0">
                <a:solidFill>
                  <a:prstClr val="white"/>
                </a:solidFill>
                <a:latin typeface="Lucida Sans Unicode"/>
                <a:cs typeface="Lucida Sans Unicode"/>
              </a:rPr>
              <a:t>The 3-2-1 Quick Start to Forecasting</a:t>
            </a:r>
            <a:endParaRPr kumimoji="0" lang="en-US" sz="3000" b="0" i="0" u="none" strike="noStrike" kern="1200" cap="none" spc="0" normalizeH="0" baseline="0" noProof="0" dirty="0">
              <a:ln>
                <a:noFill/>
              </a:ln>
              <a:solidFill>
                <a:prstClr val="white"/>
              </a:solidFill>
              <a:effectLst/>
              <a:uLnTx/>
              <a:uFillTx/>
              <a:latin typeface="Lucida Sans Unicode"/>
              <a:ea typeface="+mn-ea"/>
              <a:cs typeface="Lucida Sans Unicode"/>
            </a:endParaRPr>
          </a:p>
        </p:txBody>
      </p:sp>
      <p:pic>
        <p:nvPicPr>
          <p:cNvPr id="9" name="Picture 8" descr="FINANCIAL-RHYTHM.png"/>
          <p:cNvPicPr>
            <a:picLocks noChangeAspect="1"/>
          </p:cNvPicPr>
          <p:nvPr/>
        </p:nvPicPr>
        <p:blipFill>
          <a:blip r:embed="rId2"/>
          <a:stretch>
            <a:fillRect/>
          </a:stretch>
        </p:blipFill>
        <p:spPr>
          <a:xfrm>
            <a:off x="381000" y="6477000"/>
            <a:ext cx="1676400" cy="302102"/>
          </a:xfrm>
          <a:prstGeom prst="rect">
            <a:avLst/>
          </a:prstGeom>
        </p:spPr>
      </p:pic>
      <p:sp>
        <p:nvSpPr>
          <p:cNvPr id="11" name="TextBox 10"/>
          <p:cNvSpPr txBox="1"/>
          <p:nvPr/>
        </p:nvSpPr>
        <p:spPr>
          <a:xfrm>
            <a:off x="7315200" y="6477000"/>
            <a:ext cx="16764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 2017 </a:t>
            </a:r>
            <a:r>
              <a:rPr kumimoji="0" lang="en-US" sz="900" b="0" i="0" u="none" strike="noStrike" kern="1200" cap="none" spc="0" normalizeH="0" baseline="0" noProof="0" dirty="0">
                <a:ln>
                  <a:noFill/>
                </a:ln>
                <a:solidFill>
                  <a:prstClr val="black"/>
                </a:solidFill>
                <a:effectLst/>
                <a:uLnTx/>
                <a:uFillTx/>
                <a:latin typeface="Lucida Sans Unicode"/>
                <a:ea typeface="+mn-ea"/>
                <a:cs typeface="Lucida Sans Unicode"/>
              </a:rPr>
              <a:t>Philip Campbell</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oup 4"/>
          <p:cNvGrpSpPr/>
          <p:nvPr/>
        </p:nvGrpSpPr>
        <p:grpSpPr>
          <a:xfrm>
            <a:off x="381000" y="4495800"/>
            <a:ext cx="990600" cy="1015663"/>
            <a:chOff x="457200" y="3403937"/>
            <a:chExt cx="990600" cy="1015663"/>
          </a:xfrm>
        </p:grpSpPr>
        <p:sp>
          <p:nvSpPr>
            <p:cNvPr id="10" name="Oval 9"/>
            <p:cNvSpPr/>
            <p:nvPr/>
          </p:nvSpPr>
          <p:spPr>
            <a:xfrm>
              <a:off x="457200" y="3429000"/>
              <a:ext cx="9906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85800" y="3403937"/>
              <a:ext cx="533400" cy="1015663"/>
            </a:xfrm>
            <a:prstGeom prst="rect">
              <a:avLst/>
            </a:prstGeom>
            <a:noFill/>
          </p:spPr>
          <p:txBody>
            <a:bodyPr wrap="square" rtlCol="0">
              <a:spAutoFit/>
            </a:bodyPr>
            <a:lstStyle/>
            <a:p>
              <a:r>
                <a:rPr lang="en-US" sz="6000" b="1" dirty="0">
                  <a:solidFill>
                    <a:schemeClr val="bg1"/>
                  </a:solidFill>
                </a:rPr>
                <a:t>1</a:t>
              </a:r>
            </a:p>
          </p:txBody>
        </p:sp>
      </p:grpSp>
      <p:grpSp>
        <p:nvGrpSpPr>
          <p:cNvPr id="4" name="Group 3"/>
          <p:cNvGrpSpPr/>
          <p:nvPr/>
        </p:nvGrpSpPr>
        <p:grpSpPr>
          <a:xfrm>
            <a:off x="381000" y="3022937"/>
            <a:ext cx="990600" cy="1015663"/>
            <a:chOff x="1600200" y="3403937"/>
            <a:chExt cx="990600" cy="1015663"/>
          </a:xfrm>
        </p:grpSpPr>
        <p:sp>
          <p:nvSpPr>
            <p:cNvPr id="13" name="Oval 12"/>
            <p:cNvSpPr/>
            <p:nvPr/>
          </p:nvSpPr>
          <p:spPr>
            <a:xfrm>
              <a:off x="1600200" y="3429000"/>
              <a:ext cx="9906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28800" y="3403937"/>
              <a:ext cx="533400" cy="1015663"/>
            </a:xfrm>
            <a:prstGeom prst="rect">
              <a:avLst/>
            </a:prstGeom>
            <a:noFill/>
          </p:spPr>
          <p:txBody>
            <a:bodyPr wrap="square" rtlCol="0">
              <a:spAutoFit/>
            </a:bodyPr>
            <a:lstStyle/>
            <a:p>
              <a:r>
                <a:rPr lang="en-US" sz="6000" b="1" dirty="0">
                  <a:solidFill>
                    <a:schemeClr val="bg1"/>
                  </a:solidFill>
                </a:rPr>
                <a:t>2</a:t>
              </a:r>
            </a:p>
          </p:txBody>
        </p:sp>
      </p:grpSp>
      <p:grpSp>
        <p:nvGrpSpPr>
          <p:cNvPr id="3" name="Group 2"/>
          <p:cNvGrpSpPr/>
          <p:nvPr/>
        </p:nvGrpSpPr>
        <p:grpSpPr>
          <a:xfrm>
            <a:off x="381000" y="1524000"/>
            <a:ext cx="990600" cy="1015663"/>
            <a:chOff x="3048000" y="3403937"/>
            <a:chExt cx="990600" cy="1015663"/>
          </a:xfrm>
        </p:grpSpPr>
        <p:sp>
          <p:nvSpPr>
            <p:cNvPr id="15" name="Oval 14"/>
            <p:cNvSpPr/>
            <p:nvPr/>
          </p:nvSpPr>
          <p:spPr>
            <a:xfrm>
              <a:off x="3048000" y="3429000"/>
              <a:ext cx="9906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76600" y="3403937"/>
              <a:ext cx="533400" cy="1015663"/>
            </a:xfrm>
            <a:prstGeom prst="rect">
              <a:avLst/>
            </a:prstGeom>
            <a:noFill/>
          </p:spPr>
          <p:txBody>
            <a:bodyPr wrap="square" rtlCol="0">
              <a:spAutoFit/>
            </a:bodyPr>
            <a:lstStyle/>
            <a:p>
              <a:r>
                <a:rPr lang="en-US" sz="6000" b="1" dirty="0">
                  <a:solidFill>
                    <a:schemeClr val="bg1"/>
                  </a:solidFill>
                </a:rPr>
                <a:t>3</a:t>
              </a:r>
            </a:p>
          </p:txBody>
        </p:sp>
      </p:grpSp>
    </p:spTree>
    <p:extLst>
      <p:ext uri="{BB962C8B-B14F-4D97-AF65-F5344CB8AC3E}">
        <p14:creationId xmlns:p14="http://schemas.microsoft.com/office/powerpoint/2010/main" val="6430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accessory, spectacles&#10;&#10;Description generated with high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2" name="Title 1"/>
          <p:cNvSpPr>
            <a:spLocks noGrp="1"/>
          </p:cNvSpPr>
          <p:nvPr>
            <p:ph type="title"/>
          </p:nvPr>
        </p:nvSpPr>
        <p:spPr>
          <a:xfrm>
            <a:off x="4706224" y="762000"/>
            <a:ext cx="4419600" cy="1219200"/>
          </a:xfrm>
        </p:spPr>
        <p:txBody>
          <a:bodyPr>
            <a:noAutofit/>
          </a:bodyPr>
          <a:lstStyle/>
          <a:p>
            <a:r>
              <a:rPr lang="en-US" sz="5400" dirty="0"/>
              <a:t>Cool Restaurants, Inc.</a:t>
            </a:r>
          </a:p>
        </p:txBody>
      </p:sp>
      <p:sp>
        <p:nvSpPr>
          <p:cNvPr id="4" name="Title 1"/>
          <p:cNvSpPr txBox="1">
            <a:spLocks/>
          </p:cNvSpPr>
          <p:nvPr/>
        </p:nvSpPr>
        <p:spPr>
          <a:xfrm>
            <a:off x="5181600" y="4038600"/>
            <a:ext cx="358140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A Fun Forecasting Example</a:t>
            </a:r>
          </a:p>
        </p:txBody>
      </p:sp>
    </p:spTree>
    <p:extLst>
      <p:ext uri="{BB962C8B-B14F-4D97-AF65-F5344CB8AC3E}">
        <p14:creationId xmlns:p14="http://schemas.microsoft.com/office/powerpoint/2010/main" val="462497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rmAutofit fontScale="90000"/>
          </a:bodyPr>
          <a:lstStyle/>
          <a:p>
            <a:r>
              <a:rPr lang="en-US" dirty="0"/>
              <a:t>Cool Restaurants Summary (Last Year)</a:t>
            </a:r>
          </a:p>
        </p:txBody>
      </p:sp>
      <p:sp>
        <p:nvSpPr>
          <p:cNvPr id="3" name="Content Placeholder 2"/>
          <p:cNvSpPr>
            <a:spLocks noGrp="1"/>
          </p:cNvSpPr>
          <p:nvPr>
            <p:ph idx="1"/>
          </p:nvPr>
        </p:nvSpPr>
        <p:spPr>
          <a:xfrm>
            <a:off x="457200" y="1524000"/>
            <a:ext cx="8229600" cy="4602163"/>
          </a:xfrm>
        </p:spPr>
        <p:txBody>
          <a:bodyPr/>
          <a:lstStyle/>
          <a:p>
            <a:r>
              <a:rPr lang="en-US" dirty="0"/>
              <a:t>Founded in Austin, TX in 1982</a:t>
            </a:r>
          </a:p>
          <a:p>
            <a:r>
              <a:rPr lang="en-US" dirty="0"/>
              <a:t>Went public in July 2012</a:t>
            </a:r>
          </a:p>
          <a:p>
            <a:r>
              <a:rPr lang="en-US" dirty="0"/>
              <a:t>Had 32 restaurants when they went public</a:t>
            </a:r>
          </a:p>
          <a:p>
            <a:r>
              <a:rPr lang="en-US" dirty="0"/>
              <a:t>Now has 80 restaurants in 16 States at December 2016</a:t>
            </a:r>
          </a:p>
          <a:p>
            <a:r>
              <a:rPr lang="en-US" dirty="0"/>
              <a:t>Company owned restaurants (not franchised)</a:t>
            </a:r>
          </a:p>
        </p:txBody>
      </p:sp>
    </p:spTree>
    <p:extLst>
      <p:ext uri="{BB962C8B-B14F-4D97-AF65-F5344CB8AC3E}">
        <p14:creationId xmlns:p14="http://schemas.microsoft.com/office/powerpoint/2010/main" val="1801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rmAutofit fontScale="90000"/>
          </a:bodyPr>
          <a:lstStyle/>
          <a:p>
            <a:r>
              <a:rPr lang="en-US" dirty="0"/>
              <a:t>Cool Restaurants Summary (Last Year)</a:t>
            </a:r>
          </a:p>
        </p:txBody>
      </p:sp>
      <p:sp>
        <p:nvSpPr>
          <p:cNvPr id="3" name="Content Placeholder 2"/>
          <p:cNvSpPr>
            <a:spLocks noGrp="1"/>
          </p:cNvSpPr>
          <p:nvPr>
            <p:ph idx="1"/>
          </p:nvPr>
        </p:nvSpPr>
        <p:spPr>
          <a:xfrm>
            <a:off x="457200" y="1295400"/>
            <a:ext cx="8229600" cy="4830763"/>
          </a:xfrm>
        </p:spPr>
        <p:txBody>
          <a:bodyPr/>
          <a:lstStyle/>
          <a:p>
            <a:r>
              <a:rPr lang="en-US" dirty="0"/>
              <a:t>Revenues - $331 million</a:t>
            </a:r>
          </a:p>
          <a:p>
            <a:r>
              <a:rPr lang="en-US" dirty="0"/>
              <a:t>Average revenue per location - $4.6 million</a:t>
            </a:r>
          </a:p>
          <a:p>
            <a:r>
              <a:rPr lang="en-US" dirty="0"/>
              <a:t>Average ticket - $14.48</a:t>
            </a:r>
          </a:p>
          <a:p>
            <a:r>
              <a:rPr lang="en-US" dirty="0"/>
              <a:t>Square footage from 5,300 to 12,200</a:t>
            </a:r>
          </a:p>
          <a:p>
            <a:r>
              <a:rPr lang="en-US" dirty="0"/>
              <a:t>Seating for 225 to 400 customers</a:t>
            </a:r>
          </a:p>
          <a:p>
            <a:r>
              <a:rPr lang="en-US" dirty="0"/>
              <a:t>Open for lunch and dinner 7 days a week</a:t>
            </a:r>
          </a:p>
          <a:p>
            <a:r>
              <a:rPr lang="en-US" dirty="0"/>
              <a:t>Serve 316,000 customers per location per year</a:t>
            </a:r>
          </a:p>
          <a:p>
            <a:endParaRPr lang="en-US" dirty="0"/>
          </a:p>
          <a:p>
            <a:endParaRPr lang="en-US" dirty="0"/>
          </a:p>
        </p:txBody>
      </p:sp>
    </p:spTree>
    <p:extLst>
      <p:ext uri="{BB962C8B-B14F-4D97-AF65-F5344CB8AC3E}">
        <p14:creationId xmlns:p14="http://schemas.microsoft.com/office/powerpoint/2010/main" val="180532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rmAutofit/>
          </a:bodyPr>
          <a:lstStyle/>
          <a:p>
            <a:r>
              <a:rPr lang="en-US" dirty="0"/>
              <a:t>Growth Plan for 2017</a:t>
            </a:r>
          </a:p>
        </p:txBody>
      </p:sp>
      <p:sp>
        <p:nvSpPr>
          <p:cNvPr id="3" name="Content Placeholder 2"/>
          <p:cNvSpPr>
            <a:spLocks noGrp="1"/>
          </p:cNvSpPr>
          <p:nvPr>
            <p:ph idx="1"/>
          </p:nvPr>
        </p:nvSpPr>
        <p:spPr>
          <a:xfrm>
            <a:off x="457200" y="1295400"/>
            <a:ext cx="8229600" cy="4830763"/>
          </a:xfrm>
        </p:spPr>
        <p:txBody>
          <a:bodyPr/>
          <a:lstStyle/>
          <a:p>
            <a:r>
              <a:rPr lang="en-US" dirty="0"/>
              <a:t>Opening 11 – 14 restaurants each year</a:t>
            </a:r>
          </a:p>
          <a:p>
            <a:r>
              <a:rPr lang="en-US" dirty="0"/>
              <a:t>Expect capex to be $39.0 to $44.0 million</a:t>
            </a:r>
          </a:p>
          <a:p>
            <a:r>
              <a:rPr lang="en-US" dirty="0"/>
              <a:t>Capex per store is $1.9 to $2.5 million (net of tenant allowances of $0 to $1.0 million)</a:t>
            </a:r>
          </a:p>
          <a:p>
            <a:r>
              <a:rPr lang="en-US" dirty="0"/>
              <a:t>Capex includes $6.6 million for remodels and maintenance of existing stores and an expansion of the corporate office</a:t>
            </a:r>
          </a:p>
          <a:p>
            <a:r>
              <a:rPr lang="en-US" dirty="0"/>
              <a:t>Usually 7 stores under construction at a time</a:t>
            </a:r>
          </a:p>
          <a:p>
            <a:endParaRPr lang="en-US" dirty="0"/>
          </a:p>
          <a:p>
            <a:endParaRPr lang="en-US" dirty="0"/>
          </a:p>
        </p:txBody>
      </p:sp>
    </p:spTree>
    <p:extLst>
      <p:ext uri="{BB962C8B-B14F-4D97-AF65-F5344CB8AC3E}">
        <p14:creationId xmlns:p14="http://schemas.microsoft.com/office/powerpoint/2010/main" val="21184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4000" dirty="0"/>
              <a:t>           questions the forecast will answer</a:t>
            </a:r>
          </a:p>
        </p:txBody>
      </p:sp>
      <p:sp>
        <p:nvSpPr>
          <p:cNvPr id="3" name="Content Placeholder 2"/>
          <p:cNvSpPr>
            <a:spLocks noGrp="1"/>
          </p:cNvSpPr>
          <p:nvPr>
            <p:ph idx="1"/>
          </p:nvPr>
        </p:nvSpPr>
        <p:spPr>
          <a:xfrm>
            <a:off x="457200" y="2057400"/>
            <a:ext cx="8229600" cy="4068763"/>
          </a:xfrm>
        </p:spPr>
        <p:txBody>
          <a:bodyPr/>
          <a:lstStyle/>
          <a:p>
            <a:r>
              <a:rPr lang="en-US" dirty="0"/>
              <a:t>How much money will they make this quarter?</a:t>
            </a:r>
          </a:p>
          <a:p>
            <a:r>
              <a:rPr lang="en-US" dirty="0"/>
              <a:t>Will they need to borrow money to achieve their growth plans this quarter?</a:t>
            </a:r>
          </a:p>
          <a:p>
            <a:r>
              <a:rPr lang="en-US" dirty="0"/>
              <a:t>What will the 3 largest drivers of cash be this quarter?</a:t>
            </a:r>
          </a:p>
        </p:txBody>
      </p:sp>
      <p:grpSp>
        <p:nvGrpSpPr>
          <p:cNvPr id="7" name="Group 6"/>
          <p:cNvGrpSpPr/>
          <p:nvPr/>
        </p:nvGrpSpPr>
        <p:grpSpPr>
          <a:xfrm>
            <a:off x="533400" y="355937"/>
            <a:ext cx="990600" cy="1015663"/>
            <a:chOff x="3048000" y="3403937"/>
            <a:chExt cx="990600" cy="1015663"/>
          </a:xfrm>
        </p:grpSpPr>
        <p:sp>
          <p:nvSpPr>
            <p:cNvPr id="8" name="Oval 7"/>
            <p:cNvSpPr/>
            <p:nvPr/>
          </p:nvSpPr>
          <p:spPr>
            <a:xfrm>
              <a:off x="3048000" y="3429000"/>
              <a:ext cx="9906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3403937"/>
              <a:ext cx="533400" cy="1015663"/>
            </a:xfrm>
            <a:prstGeom prst="rect">
              <a:avLst/>
            </a:prstGeom>
            <a:noFill/>
          </p:spPr>
          <p:txBody>
            <a:bodyPr wrap="square" rtlCol="0">
              <a:spAutoFit/>
            </a:bodyPr>
            <a:lstStyle/>
            <a:p>
              <a:r>
                <a:rPr lang="en-US" sz="6000" b="1" dirty="0">
                  <a:solidFill>
                    <a:schemeClr val="bg1"/>
                  </a:solidFill>
                </a:rPr>
                <a:t>3</a:t>
              </a:r>
            </a:p>
          </p:txBody>
        </p:sp>
      </p:grpSp>
    </p:spTree>
    <p:extLst>
      <p:ext uri="{BB962C8B-B14F-4D97-AF65-F5344CB8AC3E}">
        <p14:creationId xmlns:p14="http://schemas.microsoft.com/office/powerpoint/2010/main" val="21642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5318"/>
          <a:stretch/>
        </p:blipFill>
        <p:spPr>
          <a:xfrm>
            <a:off x="1" y="2618518"/>
            <a:ext cx="9143999" cy="4239482"/>
          </a:xfrm>
          <a:prstGeom prst="rect">
            <a:avLst/>
          </a:prstGeom>
        </p:spPr>
      </p:pic>
      <p:sp>
        <p:nvSpPr>
          <p:cNvPr id="2" name="Title 1"/>
          <p:cNvSpPr>
            <a:spLocks noGrp="1"/>
          </p:cNvSpPr>
          <p:nvPr>
            <p:ph type="title"/>
          </p:nvPr>
        </p:nvSpPr>
        <p:spPr>
          <a:xfrm>
            <a:off x="381000" y="457200"/>
            <a:ext cx="8229600" cy="1295400"/>
          </a:xfrm>
          <a:noFill/>
        </p:spPr>
        <p:txBody>
          <a:bodyPr vert="horz" lIns="91440" tIns="45720" rIns="91440" bIns="45720" rtlCol="0" anchor="b">
            <a:normAutofit fontScale="90000"/>
          </a:bodyPr>
          <a:lstStyle/>
          <a:p>
            <a:pPr>
              <a:lnSpc>
                <a:spcPct val="90000"/>
              </a:lnSpc>
            </a:pPr>
            <a:r>
              <a:rPr lang="en-US" sz="4800" dirty="0"/>
              <a:t>We Can Help Create a Bigger and Brighter Future!</a:t>
            </a:r>
          </a:p>
        </p:txBody>
      </p:sp>
    </p:spTree>
    <p:extLst>
      <p:ext uri="{BB962C8B-B14F-4D97-AF65-F5344CB8AC3E}">
        <p14:creationId xmlns:p14="http://schemas.microsoft.com/office/powerpoint/2010/main" val="2820344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Cash is The Real Bottom Line</a:t>
            </a:r>
          </a:p>
        </p:txBody>
      </p:sp>
      <p:pic>
        <p:nvPicPr>
          <p:cNvPr id="3" name="Picture 2"/>
          <p:cNvPicPr>
            <a:picLocks noChangeAspect="1"/>
          </p:cNvPicPr>
          <p:nvPr/>
        </p:nvPicPr>
        <p:blipFill>
          <a:blip r:embed="rId2"/>
          <a:stretch>
            <a:fillRect/>
          </a:stretch>
        </p:blipFill>
        <p:spPr>
          <a:xfrm>
            <a:off x="2201270" y="1371600"/>
            <a:ext cx="4741460" cy="4724400"/>
          </a:xfrm>
          <a:prstGeom prst="rect">
            <a:avLst/>
          </a:prstGeom>
        </p:spPr>
      </p:pic>
    </p:spTree>
    <p:extLst>
      <p:ext uri="{BB962C8B-B14F-4D97-AF65-F5344CB8AC3E}">
        <p14:creationId xmlns:p14="http://schemas.microsoft.com/office/powerpoint/2010/main" val="3815907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Cash is The Real Bottom Line</a:t>
            </a:r>
          </a:p>
        </p:txBody>
      </p:sp>
      <p:pic>
        <p:nvPicPr>
          <p:cNvPr id="4" name="Picture 3"/>
          <p:cNvPicPr>
            <a:picLocks noChangeAspect="1"/>
          </p:cNvPicPr>
          <p:nvPr/>
        </p:nvPicPr>
        <p:blipFill>
          <a:blip r:embed="rId2"/>
          <a:stretch>
            <a:fillRect/>
          </a:stretch>
        </p:blipFill>
        <p:spPr>
          <a:xfrm>
            <a:off x="948491" y="1676400"/>
            <a:ext cx="7089768" cy="4336600"/>
          </a:xfrm>
          <a:prstGeom prst="rect">
            <a:avLst/>
          </a:prstGeom>
        </p:spPr>
      </p:pic>
    </p:spTree>
    <p:extLst>
      <p:ext uri="{BB962C8B-B14F-4D97-AF65-F5344CB8AC3E}">
        <p14:creationId xmlns:p14="http://schemas.microsoft.com/office/powerpoint/2010/main" val="1043478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a:t>                            </a:t>
            </a:r>
            <a:r>
              <a:rPr lang="en-US" sz="4800" dirty="0">
                <a:solidFill>
                  <a:srgbClr val="C00000"/>
                </a:solidFill>
              </a:rPr>
              <a:t>Exercise #1</a:t>
            </a:r>
            <a:endParaRPr lang="en-US" dirty="0"/>
          </a:p>
          <a:p>
            <a:endParaRPr lang="en-US" dirty="0"/>
          </a:p>
          <a:p>
            <a:pPr marL="0" indent="0">
              <a:buNone/>
            </a:pPr>
            <a:r>
              <a:rPr lang="en-US" dirty="0"/>
              <a:t>Forecast revenue and depreciation expense for next quarter</a:t>
            </a:r>
          </a:p>
          <a:p>
            <a:pPr marL="0" indent="0">
              <a:buNone/>
            </a:pPr>
            <a:endParaRPr lang="en-US" sz="2000" dirty="0"/>
          </a:p>
          <a:p>
            <a:pPr marL="0" indent="0">
              <a:buNone/>
            </a:pPr>
            <a:r>
              <a:rPr lang="en-US" dirty="0"/>
              <a:t>                            </a:t>
            </a:r>
          </a:p>
        </p:txBody>
      </p:sp>
    </p:spTree>
    <p:extLst>
      <p:ext uri="{BB962C8B-B14F-4D97-AF65-F5344CB8AC3E}">
        <p14:creationId xmlns:p14="http://schemas.microsoft.com/office/powerpoint/2010/main" val="2218948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3810000" cy="4525963"/>
          </a:xfrm>
        </p:spPr>
        <p:txBody>
          <a:bodyPr>
            <a:normAutofit fontScale="92500" lnSpcReduction="10000"/>
          </a:bodyPr>
          <a:lstStyle/>
          <a:p>
            <a:r>
              <a:rPr lang="en-US" sz="2800" dirty="0"/>
              <a:t>Number of customers</a:t>
            </a:r>
          </a:p>
          <a:p>
            <a:r>
              <a:rPr lang="en-US" sz="2800" dirty="0"/>
              <a:t>Average ticket</a:t>
            </a:r>
          </a:p>
          <a:p>
            <a:r>
              <a:rPr lang="en-US" sz="2800" dirty="0"/>
              <a:t>Size of restaurant</a:t>
            </a:r>
          </a:p>
          <a:p>
            <a:r>
              <a:rPr lang="en-US" sz="2800" dirty="0"/>
              <a:t>Restaurant location</a:t>
            </a:r>
          </a:p>
          <a:p>
            <a:r>
              <a:rPr lang="en-US" sz="2800" dirty="0"/>
              <a:t>Same store sales</a:t>
            </a:r>
          </a:p>
          <a:p>
            <a:r>
              <a:rPr lang="en-US" sz="2800" dirty="0"/>
              <a:t>New restaurant sales</a:t>
            </a:r>
          </a:p>
          <a:p>
            <a:r>
              <a:rPr lang="en-US" sz="2800" dirty="0"/>
              <a:t>Rural vs. big city locations</a:t>
            </a:r>
          </a:p>
          <a:p>
            <a:r>
              <a:rPr lang="en-US" sz="2800" dirty="0"/>
              <a:t>New or old restaurant</a:t>
            </a:r>
          </a:p>
          <a:p>
            <a:r>
              <a:rPr lang="en-US" sz="2800" dirty="0"/>
              <a:t>Location demographics</a:t>
            </a:r>
          </a:p>
        </p:txBody>
      </p:sp>
      <p:sp>
        <p:nvSpPr>
          <p:cNvPr id="6" name="Title 1"/>
          <p:cNvSpPr>
            <a:spLocks noGrp="1"/>
          </p:cNvSpPr>
          <p:nvPr>
            <p:ph type="title"/>
          </p:nvPr>
        </p:nvSpPr>
        <p:spPr>
          <a:xfrm>
            <a:off x="152400" y="274638"/>
            <a:ext cx="8686800" cy="944562"/>
          </a:xfrm>
        </p:spPr>
        <p:txBody>
          <a:bodyPr>
            <a:normAutofit/>
          </a:bodyPr>
          <a:lstStyle/>
          <a:p>
            <a:r>
              <a:rPr lang="en-US" dirty="0"/>
              <a:t>Forecasting Revenues?</a:t>
            </a:r>
          </a:p>
        </p:txBody>
      </p:sp>
      <p:sp>
        <p:nvSpPr>
          <p:cNvPr id="7" name="Content Placeholder 4"/>
          <p:cNvSpPr txBox="1">
            <a:spLocks/>
          </p:cNvSpPr>
          <p:nvPr/>
        </p:nvSpPr>
        <p:spPr>
          <a:xfrm>
            <a:off x="4724400" y="1524000"/>
            <a:ext cx="3962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Number of tables</a:t>
            </a:r>
          </a:p>
          <a:p>
            <a:r>
              <a:rPr lang="en-US" sz="2800" dirty="0"/>
              <a:t>Table size</a:t>
            </a:r>
          </a:p>
          <a:p>
            <a:r>
              <a:rPr lang="en-US" sz="2800" dirty="0"/>
              <a:t>Provide a take-out option or not</a:t>
            </a:r>
          </a:p>
          <a:p>
            <a:r>
              <a:rPr lang="en-US" sz="2800" dirty="0"/>
              <a:t>Provide a delivery option or not</a:t>
            </a:r>
          </a:p>
          <a:p>
            <a:r>
              <a:rPr lang="en-US" sz="2800" dirty="0"/>
              <a:t>Liquor vs. food sales</a:t>
            </a:r>
          </a:p>
          <a:p>
            <a:r>
              <a:rPr lang="en-US" sz="2800" dirty="0"/>
              <a:t>Lunch vs. dinner traffic</a:t>
            </a:r>
          </a:p>
        </p:txBody>
      </p:sp>
    </p:spTree>
    <p:extLst>
      <p:ext uri="{BB962C8B-B14F-4D97-AF65-F5344CB8AC3E}">
        <p14:creationId xmlns:p14="http://schemas.microsoft.com/office/powerpoint/2010/main" val="1175784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Store Count X Average Revenue</a:t>
            </a:r>
          </a:p>
        </p:txBody>
      </p:sp>
      <p:pic>
        <p:nvPicPr>
          <p:cNvPr id="3" name="Picture 2"/>
          <p:cNvPicPr>
            <a:picLocks noChangeAspect="1"/>
          </p:cNvPicPr>
          <p:nvPr/>
        </p:nvPicPr>
        <p:blipFill>
          <a:blip r:embed="rId2"/>
          <a:stretch>
            <a:fillRect/>
          </a:stretch>
        </p:blipFill>
        <p:spPr>
          <a:xfrm>
            <a:off x="828371" y="1844676"/>
            <a:ext cx="7487258" cy="4022724"/>
          </a:xfrm>
          <a:prstGeom prst="rect">
            <a:avLst/>
          </a:prstGeom>
        </p:spPr>
      </p:pic>
      <p:sp>
        <p:nvSpPr>
          <p:cNvPr id="4" name="Rectangle 3"/>
          <p:cNvSpPr/>
          <p:nvPr/>
        </p:nvSpPr>
        <p:spPr>
          <a:xfrm rot="16200000">
            <a:off x="3314703" y="2857498"/>
            <a:ext cx="457200" cy="5715003"/>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795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Store Count X Average </a:t>
            </a:r>
            <a:r>
              <a:rPr lang="en-US" dirty="0" err="1"/>
              <a:t>Depr</a:t>
            </a:r>
            <a:r>
              <a:rPr lang="en-US" dirty="0"/>
              <a:t>. Per Store</a:t>
            </a:r>
          </a:p>
        </p:txBody>
      </p:sp>
      <p:pic>
        <p:nvPicPr>
          <p:cNvPr id="3" name="Picture 2"/>
          <p:cNvPicPr>
            <a:picLocks noChangeAspect="1"/>
          </p:cNvPicPr>
          <p:nvPr/>
        </p:nvPicPr>
        <p:blipFill>
          <a:blip r:embed="rId2"/>
          <a:stretch>
            <a:fillRect/>
          </a:stretch>
        </p:blipFill>
        <p:spPr>
          <a:xfrm>
            <a:off x="1171889" y="1752600"/>
            <a:ext cx="6800222" cy="4114800"/>
          </a:xfrm>
          <a:prstGeom prst="rect">
            <a:avLst/>
          </a:prstGeom>
        </p:spPr>
      </p:pic>
      <p:sp>
        <p:nvSpPr>
          <p:cNvPr id="4" name="Rectangle 3"/>
          <p:cNvSpPr/>
          <p:nvPr/>
        </p:nvSpPr>
        <p:spPr>
          <a:xfrm rot="16200000">
            <a:off x="3733802" y="2819399"/>
            <a:ext cx="457200" cy="5791201"/>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535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373563"/>
          </a:xfrm>
        </p:spPr>
        <p:txBody>
          <a:bodyPr>
            <a:normAutofit fontScale="92500" lnSpcReduction="10000"/>
          </a:bodyPr>
          <a:lstStyle/>
          <a:p>
            <a:pPr marL="0" indent="0" algn="ctr">
              <a:buNone/>
            </a:pPr>
            <a:r>
              <a:rPr lang="en-US" b="1" dirty="0">
                <a:solidFill>
                  <a:schemeClr val="accent6">
                    <a:lumMod val="75000"/>
                  </a:schemeClr>
                </a:solidFill>
              </a:rPr>
              <a:t>Balance Sheet and Cash Flow</a:t>
            </a:r>
            <a:br>
              <a:rPr lang="en-US" sz="2400" b="1" dirty="0">
                <a:solidFill>
                  <a:schemeClr val="accent6">
                    <a:lumMod val="75000"/>
                  </a:schemeClr>
                </a:solidFill>
              </a:rPr>
            </a:br>
            <a:endParaRPr lang="en-US" dirty="0"/>
          </a:p>
          <a:p>
            <a:pPr marL="457200" lvl="0" indent="-457200">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Accounts receivable and inventory</a:t>
            </a:r>
          </a:p>
          <a:p>
            <a:pPr marL="457200" lvl="0" indent="-457200">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Other assets</a:t>
            </a:r>
          </a:p>
          <a:p>
            <a:pPr marL="457200" lvl="0" indent="-457200">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Capital expenditures</a:t>
            </a:r>
          </a:p>
          <a:p>
            <a:pPr marL="457200" lvl="0" indent="-457200">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Accounts payable &amp; accrued liabilities</a:t>
            </a:r>
          </a:p>
          <a:p>
            <a:pPr marL="457200" lvl="0" indent="-457200">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Deferred rent, lease incentives, and taxes</a:t>
            </a:r>
          </a:p>
          <a:p>
            <a:pPr marL="457200" lvl="0" indent="-457200">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Debt and/or equity</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spTree>
    <p:extLst>
      <p:ext uri="{BB962C8B-B14F-4D97-AF65-F5344CB8AC3E}">
        <p14:creationId xmlns:p14="http://schemas.microsoft.com/office/powerpoint/2010/main" val="1309702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4058524429"/>
              </p:ext>
            </p:extLst>
          </p:nvPr>
        </p:nvGraphicFramePr>
        <p:xfrm>
          <a:off x="457200" y="1905000"/>
          <a:ext cx="8229600" cy="422148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808620696"/>
                    </a:ext>
                  </a:extLst>
                </a:gridCol>
                <a:gridCol w="4114800">
                  <a:extLst>
                    <a:ext uri="{9D8B030D-6E8A-4147-A177-3AD203B41FA5}">
                      <a16:colId xmlns:a16="http://schemas.microsoft.com/office/drawing/2014/main" val="280686188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Lucida Sans Unicode" panose="020B0602030504020204" pitchFamily="34" charset="0"/>
                          <a:cs typeface="Lucida Sans Unicode" panose="020B0602030504020204" pitchFamily="34" charset="0"/>
                        </a:rPr>
                        <a:t>Category</a:t>
                      </a:r>
                    </a:p>
                    <a:p>
                      <a:endParaRPr lang="en-US" dirty="0"/>
                    </a:p>
                  </a:txBody>
                  <a:tcPr/>
                </a:tc>
                <a:tc>
                  <a:txBody>
                    <a:bodyPr/>
                    <a:lstStyle/>
                    <a:p>
                      <a:pPr algn="ctr"/>
                      <a:r>
                        <a:rPr lang="en-US" dirty="0"/>
                        <a:t>Forecast Approach</a:t>
                      </a:r>
                    </a:p>
                  </a:txBody>
                  <a:tcPr/>
                </a:tc>
                <a:extLst>
                  <a:ext uri="{0D108BD9-81ED-4DB2-BD59-A6C34878D82A}">
                    <a16:rowId xmlns:a16="http://schemas.microsoft.com/office/drawing/2014/main" val="2533639150"/>
                  </a:ext>
                </a:extLst>
              </a:tr>
              <a:tr h="370840">
                <a:tc>
                  <a:txBody>
                    <a:bodyPr/>
                    <a:lstStyle/>
                    <a:p>
                      <a:r>
                        <a:rPr lang="en-US" dirty="0">
                          <a:latin typeface="Lucida Sans Unicode" panose="020B0602030504020204" pitchFamily="34" charset="0"/>
                          <a:cs typeface="Lucida Sans Unicode" panose="020B0602030504020204" pitchFamily="34" charset="0"/>
                        </a:rPr>
                        <a:t>Accounts receivable and inventory</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Days Sales Outstanding (DSO)/Days Inventory Outstanding (DIO)</a:t>
                      </a:r>
                    </a:p>
                    <a:p>
                      <a:endParaRPr lang="en-US" dirty="0"/>
                    </a:p>
                  </a:txBody>
                  <a:tcPr/>
                </a:tc>
                <a:extLst>
                  <a:ext uri="{0D108BD9-81ED-4DB2-BD59-A6C34878D82A}">
                    <a16:rowId xmlns:a16="http://schemas.microsoft.com/office/drawing/2014/main" val="17712720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Other assets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 of revenue</a:t>
                      </a:r>
                    </a:p>
                  </a:txBody>
                  <a:tcPr/>
                </a:tc>
                <a:extLst>
                  <a:ext uri="{0D108BD9-81ED-4DB2-BD59-A6C34878D82A}">
                    <a16:rowId xmlns:a16="http://schemas.microsoft.com/office/drawing/2014/main" val="31223488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Capital expenditures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One number</a:t>
                      </a:r>
                    </a:p>
                  </a:txBody>
                  <a:tcPr/>
                </a:tc>
                <a:extLst>
                  <a:ext uri="{0D108BD9-81ED-4DB2-BD59-A6C34878D82A}">
                    <a16:rowId xmlns:a16="http://schemas.microsoft.com/office/drawing/2014/main" val="16113521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Accounts payable &amp; accrued liabilities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Days Payables Outstanding (DPO)</a:t>
                      </a:r>
                    </a:p>
                  </a:txBody>
                  <a:tcPr/>
                </a:tc>
                <a:extLst>
                  <a:ext uri="{0D108BD9-81ED-4DB2-BD59-A6C34878D82A}">
                    <a16:rowId xmlns:a16="http://schemas.microsoft.com/office/drawing/2014/main" val="7397011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Deferred rent, lease incentives, and taxes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 of revenue</a:t>
                      </a:r>
                    </a:p>
                  </a:txBody>
                  <a:tcPr/>
                </a:tc>
                <a:extLst>
                  <a:ext uri="{0D108BD9-81ED-4DB2-BD59-A6C34878D82A}">
                    <a16:rowId xmlns:a16="http://schemas.microsoft.com/office/drawing/2014/main" val="33404513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Debt and/or equity</a:t>
                      </a:r>
                    </a:p>
                  </a:txBody>
                  <a:tcPr/>
                </a:tc>
                <a:tc>
                  <a:txBody>
                    <a:bodyPr/>
                    <a:lstStyle/>
                    <a:p>
                      <a:r>
                        <a:rPr lang="en-US" dirty="0"/>
                        <a:t>One number</a:t>
                      </a:r>
                    </a:p>
                  </a:txBody>
                  <a:tcPr/>
                </a:tc>
                <a:extLst>
                  <a:ext uri="{0D108BD9-81ED-4DB2-BD59-A6C34878D82A}">
                    <a16:rowId xmlns:a16="http://schemas.microsoft.com/office/drawing/2014/main" val="3015762213"/>
                  </a:ext>
                </a:extLst>
              </a:tr>
            </a:tbl>
          </a:graphicData>
        </a:graphic>
      </p:graphicFrame>
    </p:spTree>
    <p:extLst>
      <p:ext uri="{BB962C8B-B14F-4D97-AF65-F5344CB8AC3E}">
        <p14:creationId xmlns:p14="http://schemas.microsoft.com/office/powerpoint/2010/main" val="3747396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a:t>                            </a:t>
            </a:r>
            <a:r>
              <a:rPr lang="en-US" sz="4800" dirty="0">
                <a:solidFill>
                  <a:srgbClr val="C00000"/>
                </a:solidFill>
              </a:rPr>
              <a:t>Exercise #2</a:t>
            </a:r>
            <a:endParaRPr lang="en-US" dirty="0"/>
          </a:p>
          <a:p>
            <a:endParaRPr lang="en-US" dirty="0"/>
          </a:p>
          <a:p>
            <a:pPr marL="0" indent="0">
              <a:buNone/>
            </a:pPr>
            <a:r>
              <a:rPr lang="en-US" dirty="0"/>
              <a:t>Forecast capital expenditures and accounts payable &amp; accrued liabilities</a:t>
            </a:r>
          </a:p>
          <a:p>
            <a:pPr marL="0" indent="0">
              <a:buNone/>
            </a:pPr>
            <a:endParaRPr lang="en-US" sz="2000" dirty="0"/>
          </a:p>
          <a:p>
            <a:pPr marL="0" indent="0">
              <a:buNone/>
            </a:pPr>
            <a:r>
              <a:rPr lang="en-US" dirty="0"/>
              <a:t>                            </a:t>
            </a:r>
          </a:p>
        </p:txBody>
      </p:sp>
    </p:spTree>
    <p:extLst>
      <p:ext uri="{BB962C8B-B14F-4D97-AF65-F5344CB8AC3E}">
        <p14:creationId xmlns:p14="http://schemas.microsoft.com/office/powerpoint/2010/main" val="3557071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Accounts Payable &amp; Accrued Liabilities</a:t>
            </a:r>
          </a:p>
        </p:txBody>
      </p:sp>
      <p:pic>
        <p:nvPicPr>
          <p:cNvPr id="3" name="Picture 2"/>
          <p:cNvPicPr>
            <a:picLocks noChangeAspect="1"/>
          </p:cNvPicPr>
          <p:nvPr/>
        </p:nvPicPr>
        <p:blipFill>
          <a:blip r:embed="rId2"/>
          <a:stretch>
            <a:fillRect/>
          </a:stretch>
        </p:blipFill>
        <p:spPr>
          <a:xfrm>
            <a:off x="487444" y="1844676"/>
            <a:ext cx="8169112" cy="4022724"/>
          </a:xfrm>
          <a:prstGeom prst="rect">
            <a:avLst/>
          </a:prstGeom>
        </p:spPr>
      </p:pic>
      <p:sp>
        <p:nvSpPr>
          <p:cNvPr id="4" name="Rectangle 3"/>
          <p:cNvSpPr/>
          <p:nvPr/>
        </p:nvSpPr>
        <p:spPr>
          <a:xfrm rot="16200000">
            <a:off x="3162304" y="2781300"/>
            <a:ext cx="457200" cy="5867399"/>
          </a:xfrm>
          <a:prstGeom prst="rect">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48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450" y="34534"/>
            <a:ext cx="7254750" cy="6823466"/>
          </a:xfrm>
          <a:prstGeom prst="rect">
            <a:avLst/>
          </a:prstGeom>
        </p:spPr>
      </p:pic>
    </p:spTree>
    <p:extLst>
      <p:ext uri="{BB962C8B-B14F-4D97-AF65-F5344CB8AC3E}">
        <p14:creationId xmlns:p14="http://schemas.microsoft.com/office/powerpoint/2010/main" val="769122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Expenditures</a:t>
            </a:r>
          </a:p>
        </p:txBody>
      </p:sp>
      <p:pic>
        <p:nvPicPr>
          <p:cNvPr id="5" name="Picture 4"/>
          <p:cNvPicPr>
            <a:picLocks noChangeAspect="1"/>
          </p:cNvPicPr>
          <p:nvPr/>
        </p:nvPicPr>
        <p:blipFill>
          <a:blip r:embed="rId2"/>
          <a:stretch>
            <a:fillRect/>
          </a:stretch>
        </p:blipFill>
        <p:spPr>
          <a:xfrm>
            <a:off x="1417042" y="1447800"/>
            <a:ext cx="6309916" cy="4419600"/>
          </a:xfrm>
          <a:prstGeom prst="rect">
            <a:avLst/>
          </a:prstGeom>
        </p:spPr>
      </p:pic>
      <p:sp>
        <p:nvSpPr>
          <p:cNvPr id="4" name="Rectangle 3"/>
          <p:cNvSpPr/>
          <p:nvPr/>
        </p:nvSpPr>
        <p:spPr>
          <a:xfrm rot="16200000">
            <a:off x="4381500" y="2476497"/>
            <a:ext cx="457200" cy="6477005"/>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005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the Forecast</a:t>
            </a:r>
          </a:p>
        </p:txBody>
      </p:sp>
      <p:sp>
        <p:nvSpPr>
          <p:cNvPr id="3" name="Content Placeholder 2"/>
          <p:cNvSpPr>
            <a:spLocks noGrp="1"/>
          </p:cNvSpPr>
          <p:nvPr>
            <p:ph idx="1"/>
          </p:nvPr>
        </p:nvSpPr>
        <p:spPr/>
        <p:txBody>
          <a:bodyPr/>
          <a:lstStyle/>
          <a:p>
            <a:r>
              <a:rPr lang="en-US" dirty="0"/>
              <a:t>Drop the exercise assumptions in the XLS</a:t>
            </a:r>
          </a:p>
          <a:p>
            <a:r>
              <a:rPr lang="en-US" dirty="0"/>
              <a:t>Show the forecast results in the Cash Flow Focus Report view (in the XLS)</a:t>
            </a:r>
          </a:p>
          <a:p>
            <a:r>
              <a:rPr lang="en-US" dirty="0"/>
              <a:t>Answer the three questions (next slide)</a:t>
            </a:r>
          </a:p>
          <a:p>
            <a:pPr marL="0" indent="0">
              <a:buNone/>
            </a:pPr>
            <a:endParaRPr lang="en-US" dirty="0"/>
          </a:p>
        </p:txBody>
      </p:sp>
    </p:spTree>
    <p:extLst>
      <p:ext uri="{BB962C8B-B14F-4D97-AF65-F5344CB8AC3E}">
        <p14:creationId xmlns:p14="http://schemas.microsoft.com/office/powerpoint/2010/main" val="3674693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4000" dirty="0"/>
              <a:t>           questions the forecast will answer</a:t>
            </a:r>
          </a:p>
        </p:txBody>
      </p:sp>
      <p:sp>
        <p:nvSpPr>
          <p:cNvPr id="3" name="Content Placeholder 2"/>
          <p:cNvSpPr>
            <a:spLocks noGrp="1"/>
          </p:cNvSpPr>
          <p:nvPr>
            <p:ph idx="1"/>
          </p:nvPr>
        </p:nvSpPr>
        <p:spPr>
          <a:xfrm>
            <a:off x="457200" y="2057400"/>
            <a:ext cx="8229600" cy="4068763"/>
          </a:xfrm>
        </p:spPr>
        <p:txBody>
          <a:bodyPr/>
          <a:lstStyle/>
          <a:p>
            <a:r>
              <a:rPr lang="en-US" dirty="0"/>
              <a:t>How much money will they make this quarter?</a:t>
            </a:r>
          </a:p>
          <a:p>
            <a:r>
              <a:rPr lang="en-US" dirty="0"/>
              <a:t>Will they need to borrow money to achieve their growth plans this quarter?</a:t>
            </a:r>
          </a:p>
          <a:p>
            <a:r>
              <a:rPr lang="en-US" dirty="0"/>
              <a:t>What will the 3 largest drivers of cash be this quarter?</a:t>
            </a:r>
          </a:p>
        </p:txBody>
      </p:sp>
      <p:grpSp>
        <p:nvGrpSpPr>
          <p:cNvPr id="7" name="Group 6"/>
          <p:cNvGrpSpPr/>
          <p:nvPr/>
        </p:nvGrpSpPr>
        <p:grpSpPr>
          <a:xfrm>
            <a:off x="533400" y="355937"/>
            <a:ext cx="990600" cy="1015663"/>
            <a:chOff x="3048000" y="3403937"/>
            <a:chExt cx="990600" cy="1015663"/>
          </a:xfrm>
        </p:grpSpPr>
        <p:sp>
          <p:nvSpPr>
            <p:cNvPr id="8" name="Oval 7"/>
            <p:cNvSpPr/>
            <p:nvPr/>
          </p:nvSpPr>
          <p:spPr>
            <a:xfrm>
              <a:off x="3048000" y="3429000"/>
              <a:ext cx="990600" cy="990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6600" y="3403937"/>
              <a:ext cx="533400" cy="1015663"/>
            </a:xfrm>
            <a:prstGeom prst="rect">
              <a:avLst/>
            </a:prstGeom>
            <a:noFill/>
          </p:spPr>
          <p:txBody>
            <a:bodyPr wrap="square" rtlCol="0">
              <a:spAutoFit/>
            </a:bodyPr>
            <a:lstStyle/>
            <a:p>
              <a:r>
                <a:rPr lang="en-US" sz="6000" b="1" dirty="0">
                  <a:solidFill>
                    <a:schemeClr val="bg1"/>
                  </a:solidFill>
                </a:rPr>
                <a:t>3</a:t>
              </a:r>
            </a:p>
          </p:txBody>
        </p:sp>
      </p:grpSp>
    </p:spTree>
    <p:extLst>
      <p:ext uri="{BB962C8B-B14F-4D97-AF65-F5344CB8AC3E}">
        <p14:creationId xmlns:p14="http://schemas.microsoft.com/office/powerpoint/2010/main" val="437978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Do?</a:t>
            </a:r>
          </a:p>
        </p:txBody>
      </p:sp>
      <p:sp>
        <p:nvSpPr>
          <p:cNvPr id="3" name="Content Placeholder 2"/>
          <p:cNvSpPr>
            <a:spLocks noGrp="1"/>
          </p:cNvSpPr>
          <p:nvPr>
            <p:ph idx="1"/>
          </p:nvPr>
        </p:nvSpPr>
        <p:spPr/>
        <p:txBody>
          <a:bodyPr/>
          <a:lstStyle/>
          <a:p>
            <a:r>
              <a:rPr lang="en-US" dirty="0"/>
              <a:t>Actuals for the March </a:t>
            </a:r>
            <a:r>
              <a:rPr lang="en-US" dirty="0" err="1"/>
              <a:t>Qtr</a:t>
            </a:r>
            <a:r>
              <a:rPr lang="en-US" dirty="0"/>
              <a:t> vs forecast</a:t>
            </a:r>
          </a:p>
          <a:p>
            <a:r>
              <a:rPr lang="en-US" dirty="0"/>
              <a:t>And the company is…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442254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0"/>
            <a:ext cx="8229600" cy="4297363"/>
          </a:xfrm>
        </p:spPr>
        <p:txBody>
          <a:bodyPr>
            <a:normAutofit lnSpcReduction="10000"/>
          </a:bodyPr>
          <a:lstStyle/>
          <a:p>
            <a:pPr marL="0" indent="0" algn="ctr">
              <a:buNone/>
            </a:pPr>
            <a:r>
              <a:rPr lang="en-US" b="1" dirty="0">
                <a:solidFill>
                  <a:schemeClr val="accent6">
                    <a:lumMod val="75000"/>
                  </a:schemeClr>
                </a:solidFill>
              </a:rPr>
              <a:t>The Benefits for </a:t>
            </a:r>
            <a:r>
              <a:rPr lang="en-US" sz="4800" b="1" dirty="0">
                <a:solidFill>
                  <a:schemeClr val="accent6">
                    <a:lumMod val="75000"/>
                  </a:schemeClr>
                </a:solidFill>
              </a:rPr>
              <a:t>YOU</a:t>
            </a:r>
            <a:br>
              <a:rPr lang="en-US" sz="2400" b="1" dirty="0">
                <a:solidFill>
                  <a:schemeClr val="accent6">
                    <a:lumMod val="75000"/>
                  </a:schemeClr>
                </a:solidFill>
              </a:rPr>
            </a:br>
            <a:endParaRPr lang="en-US" dirty="0"/>
          </a:p>
          <a:p>
            <a:pPr marL="457200" lvl="0" indent="-457200">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Help you drive growth, profitability, and cash flow</a:t>
            </a:r>
          </a:p>
          <a:p>
            <a:pPr marL="457200" lvl="0" indent="-457200">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Become more valuable</a:t>
            </a:r>
          </a:p>
          <a:p>
            <a:pPr marL="457200" indent="-457200">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Makes work more fun and enjoyable</a:t>
            </a:r>
          </a:p>
          <a:p>
            <a:pPr marL="457200" lvl="0" indent="-457200">
              <a:defRPr/>
            </a:pPr>
            <a:r>
              <a:rPr lang="en-US" dirty="0">
                <a:solidFill>
                  <a:prstClr val="black">
                    <a:lumMod val="85000"/>
                    <a:lumOff val="15000"/>
                  </a:prstClr>
                </a:solidFill>
                <a:latin typeface="Lucida Sans Unicode" panose="020B0602030504020204" pitchFamily="34" charset="0"/>
                <a:cs typeface="Lucida Sans Unicode" panose="020B0602030504020204" pitchFamily="34" charset="0"/>
              </a:rPr>
              <a:t>Reduces the risk of error in your financial statements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spTree>
    <p:extLst>
      <p:ext uri="{BB962C8B-B14F-4D97-AF65-F5344CB8AC3E}">
        <p14:creationId xmlns:p14="http://schemas.microsoft.com/office/powerpoint/2010/main" val="2975360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normAutofit/>
          </a:bodyPr>
          <a:lstStyle/>
          <a:p>
            <a:pPr marL="0" indent="0">
              <a:buNone/>
            </a:pPr>
            <a:r>
              <a:rPr lang="en-US" sz="3600" b="1" dirty="0">
                <a:solidFill>
                  <a:schemeClr val="accent6">
                    <a:lumMod val="75000"/>
                  </a:schemeClr>
                </a:solidFill>
              </a:rPr>
              <a:t>The ONE Big Question to Ask Yourself</a:t>
            </a:r>
            <a:br>
              <a:rPr lang="en-US" b="1" dirty="0">
                <a:solidFill>
                  <a:schemeClr val="accent6">
                    <a:lumMod val="75000"/>
                  </a:schemeClr>
                </a:solidFill>
              </a:rPr>
            </a:br>
            <a:endParaRPr lang="en-US" b="1" dirty="0">
              <a:solidFill>
                <a:schemeClr val="accent6">
                  <a:lumMod val="75000"/>
                </a:schemeClr>
              </a:solidFill>
            </a:endParaRPr>
          </a:p>
          <a:p>
            <a:pPr marL="0" indent="0" algn="ctr">
              <a:buNone/>
            </a:pPr>
            <a:endParaRPr lang="en-US" sz="1800" dirty="0"/>
          </a:p>
          <a:p>
            <a:pPr marL="0" indent="0">
              <a:buNone/>
            </a:pPr>
            <a:r>
              <a:rPr lang="en-US" b="1" dirty="0"/>
              <a:t>Can the quick start approach to forecasting help me add value and make more money?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spTree>
    <p:extLst>
      <p:ext uri="{BB962C8B-B14F-4D97-AF65-F5344CB8AC3E}">
        <p14:creationId xmlns:p14="http://schemas.microsoft.com/office/powerpoint/2010/main" val="112009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373563"/>
          </a:xfrm>
        </p:spPr>
        <p:txBody>
          <a:bodyPr>
            <a:normAutofit/>
          </a:bodyPr>
          <a:lstStyle/>
          <a:p>
            <a:pPr marL="0" indent="0" algn="ctr">
              <a:buNone/>
            </a:pPr>
            <a:r>
              <a:rPr lang="en-US" sz="8000" dirty="0"/>
              <a:t>Questions?</a:t>
            </a:r>
          </a:p>
          <a:p>
            <a:pPr marL="0" indent="0" algn="ctr">
              <a:buNone/>
            </a:pPr>
            <a:r>
              <a:rPr lang="en-US" sz="8000" dirty="0"/>
              <a:t>Yes… Buts?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spTree>
    <p:extLst>
      <p:ext uri="{BB962C8B-B14F-4D97-AF65-F5344CB8AC3E}">
        <p14:creationId xmlns:p14="http://schemas.microsoft.com/office/powerpoint/2010/main" val="3150353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lstStyle/>
          <a:p>
            <a:pPr marL="0" indent="0">
              <a:buNone/>
            </a:pPr>
            <a:r>
              <a:rPr lang="en-US" b="1" dirty="0">
                <a:solidFill>
                  <a:schemeClr val="accent6">
                    <a:lumMod val="75000"/>
                  </a:schemeClr>
                </a:solidFill>
              </a:rPr>
              <a:t>Your Next Step</a:t>
            </a:r>
          </a:p>
          <a:p>
            <a:pPr marL="0" indent="0">
              <a:buNone/>
            </a:pPr>
            <a:endParaRPr lang="en-US" sz="2000" dirty="0"/>
          </a:p>
          <a:p>
            <a:pPr marL="514350" indent="-514350">
              <a:buFont typeface="+mj-lt"/>
              <a:buAutoNum type="arabicPeriod"/>
            </a:pPr>
            <a:r>
              <a:rPr lang="en-US" dirty="0"/>
              <a:t>List three benefits for YOU</a:t>
            </a:r>
          </a:p>
          <a:p>
            <a:pPr marL="514350" indent="-514350">
              <a:buFont typeface="+mj-lt"/>
              <a:buAutoNum type="arabicPeriod"/>
            </a:pPr>
            <a:r>
              <a:rPr lang="en-US" dirty="0"/>
              <a:t>Take a baby step with one month</a:t>
            </a:r>
          </a:p>
          <a:p>
            <a:pPr marL="514350" indent="-514350">
              <a:buFont typeface="+mj-lt"/>
              <a:buAutoNum type="arabicPeriod"/>
            </a:pPr>
            <a:r>
              <a:rPr lang="en-US" dirty="0"/>
              <a:t>Start for your eyes only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spTree>
    <p:extLst>
      <p:ext uri="{BB962C8B-B14F-4D97-AF65-F5344CB8AC3E}">
        <p14:creationId xmlns:p14="http://schemas.microsoft.com/office/powerpoint/2010/main" val="3875896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lstStyle/>
          <a:p>
            <a:pPr marL="0" indent="0">
              <a:buNone/>
            </a:pPr>
            <a:r>
              <a:rPr lang="en-US" b="1" dirty="0">
                <a:solidFill>
                  <a:schemeClr val="accent6">
                    <a:lumMod val="75000"/>
                  </a:schemeClr>
                </a:solidFill>
              </a:rPr>
              <a:t>Downloads and Contact Information</a:t>
            </a:r>
          </a:p>
          <a:p>
            <a:pPr marL="0" indent="0">
              <a:buNone/>
            </a:pPr>
            <a:endParaRPr lang="en-US" sz="2000" dirty="0"/>
          </a:p>
          <a:p>
            <a:r>
              <a:rPr lang="en-US" dirty="0">
                <a:hlinkClick r:id="rId2"/>
              </a:rPr>
              <a:t>financialrhythm.com/live-future-ready/</a:t>
            </a:r>
            <a:endParaRPr lang="en-US" dirty="0"/>
          </a:p>
          <a:p>
            <a:r>
              <a:rPr lang="en-US" dirty="0">
                <a:hlinkClick r:id="rId3"/>
              </a:rPr>
              <a:t>www.ILoveForecasting.com</a:t>
            </a:r>
            <a:endParaRPr lang="en-US" dirty="0"/>
          </a:p>
          <a:p>
            <a:r>
              <a:rPr lang="en-US" dirty="0"/>
              <a:t>Philip Campbell</a:t>
            </a:r>
          </a:p>
          <a:p>
            <a:pPr lvl="1"/>
            <a:r>
              <a:rPr lang="en-US" dirty="0"/>
              <a:t>512.944.3520</a:t>
            </a:r>
          </a:p>
          <a:p>
            <a:pPr lvl="1"/>
            <a:r>
              <a:rPr lang="en-US" dirty="0"/>
              <a:t>pcampbell@pdq.net</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spTree>
    <p:extLst>
      <p:ext uri="{BB962C8B-B14F-4D97-AF65-F5344CB8AC3E}">
        <p14:creationId xmlns:p14="http://schemas.microsoft.com/office/powerpoint/2010/main" val="4006419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018" y="0"/>
            <a:ext cx="6858000" cy="6858000"/>
          </a:xfrm>
        </p:spPr>
      </p:pic>
    </p:spTree>
    <p:extLst>
      <p:ext uri="{BB962C8B-B14F-4D97-AF65-F5344CB8AC3E}">
        <p14:creationId xmlns:p14="http://schemas.microsoft.com/office/powerpoint/2010/main" val="149420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534400" cy="6172200"/>
          </a:xfrm>
        </p:spPr>
        <p:txBody>
          <a:bodyPr>
            <a:normAutofit/>
          </a:bodyPr>
          <a:lstStyle/>
          <a:p>
            <a:pPr marL="0" indent="0">
              <a:buNone/>
            </a:pPr>
            <a:r>
              <a:rPr lang="en-US" sz="6600" dirty="0">
                <a:solidFill>
                  <a:schemeClr val="bg1"/>
                </a:solidFill>
              </a:rPr>
              <a:t>How to Make Work Fun (and Rewarding)</a:t>
            </a:r>
          </a:p>
          <a:p>
            <a:endParaRPr lang="en-US" sz="4800" b="1" dirty="0">
              <a:solidFill>
                <a:schemeClr val="bg1"/>
              </a:solidFill>
            </a:endParaRPr>
          </a:p>
          <a:p>
            <a:r>
              <a:rPr lang="en-US" sz="4800" b="1" dirty="0">
                <a:solidFill>
                  <a:schemeClr val="bg1"/>
                </a:solidFill>
              </a:rPr>
              <a:t>Think like an owner</a:t>
            </a:r>
          </a:p>
          <a:p>
            <a:r>
              <a:rPr lang="en-US" sz="4800" b="1" dirty="0">
                <a:solidFill>
                  <a:schemeClr val="bg1"/>
                </a:solidFill>
              </a:rPr>
              <a:t>Act like an owner</a:t>
            </a:r>
          </a:p>
          <a:p>
            <a:r>
              <a:rPr lang="en-US" sz="4800" b="1" dirty="0">
                <a:solidFill>
                  <a:schemeClr val="bg1"/>
                </a:solidFill>
              </a:rPr>
              <a:t>Become an owner</a:t>
            </a:r>
          </a:p>
        </p:txBody>
      </p:sp>
      <p:cxnSp>
        <p:nvCxnSpPr>
          <p:cNvPr id="4" name="Straight Connector 3"/>
          <p:cNvCxnSpPr/>
          <p:nvPr/>
        </p:nvCxnSpPr>
        <p:spPr>
          <a:xfrm>
            <a:off x="609600" y="2895600"/>
            <a:ext cx="795528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9399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7578"/>
            <a:ext cx="9144000" cy="4267200"/>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2771775" cy="21812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0"/>
            <a:ext cx="2466975" cy="1847850"/>
          </a:xfrm>
          <a:prstGeom prst="rect">
            <a:avLst/>
          </a:prstGeom>
        </p:spPr>
      </p:pic>
      <p:sp>
        <p:nvSpPr>
          <p:cNvPr id="2" name="Title 1"/>
          <p:cNvSpPr>
            <a:spLocks noGrp="1"/>
          </p:cNvSpPr>
          <p:nvPr>
            <p:ph type="title"/>
          </p:nvPr>
        </p:nvSpPr>
        <p:spPr>
          <a:xfrm>
            <a:off x="2895600" y="381000"/>
            <a:ext cx="3962400" cy="1609725"/>
          </a:xfrm>
        </p:spPr>
        <p:txBody>
          <a:bodyPr>
            <a:noAutofit/>
          </a:bodyPr>
          <a:lstStyle/>
          <a:p>
            <a:r>
              <a:rPr lang="en-US" sz="5400" dirty="0"/>
              <a:t>Chuy’s Holdings, Inc.</a:t>
            </a:r>
          </a:p>
        </p:txBody>
      </p:sp>
    </p:spTree>
    <p:extLst>
      <p:ext uri="{BB962C8B-B14F-4D97-AF65-F5344CB8AC3E}">
        <p14:creationId xmlns:p14="http://schemas.microsoft.com/office/powerpoint/2010/main" val="1424213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Actuals for the March 2017 </a:t>
            </a:r>
            <a:r>
              <a:rPr lang="en-US" dirty="0" err="1"/>
              <a:t>Qtr</a:t>
            </a:r>
            <a:endParaRPr lang="en-US" dirty="0"/>
          </a:p>
        </p:txBody>
      </p:sp>
      <p:pic>
        <p:nvPicPr>
          <p:cNvPr id="4" name="Picture 3"/>
          <p:cNvPicPr>
            <a:picLocks noChangeAspect="1"/>
          </p:cNvPicPr>
          <p:nvPr/>
        </p:nvPicPr>
        <p:blipFill>
          <a:blip r:embed="rId2"/>
          <a:stretch>
            <a:fillRect/>
          </a:stretch>
        </p:blipFill>
        <p:spPr>
          <a:xfrm>
            <a:off x="2286000" y="1413150"/>
            <a:ext cx="4572000" cy="4911450"/>
          </a:xfrm>
          <a:prstGeom prst="rect">
            <a:avLst/>
          </a:prstGeom>
        </p:spPr>
      </p:pic>
    </p:spTree>
    <p:extLst>
      <p:ext uri="{BB962C8B-B14F-4D97-AF65-F5344CB8AC3E}">
        <p14:creationId xmlns:p14="http://schemas.microsoft.com/office/powerpoint/2010/main" val="1859688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85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person, wall, man, indoor&#10;&#10;Description generated with very high confidence"/>
          <p:cNvPicPr>
            <a:picLocks noChangeAspect="1"/>
          </p:cNvPicPr>
          <p:nvPr/>
        </p:nvPicPr>
        <p:blipFill rotWithShape="1">
          <a:blip r:embed="rId2">
            <a:extLst>
              <a:ext uri="{28A0092B-C50C-407E-A947-70E740481C1C}">
                <a14:useLocalDpi xmlns:a14="http://schemas.microsoft.com/office/drawing/2010/main" val="0"/>
              </a:ext>
            </a:extLst>
          </a:blip>
          <a:srcRect l="4918" r="915" b="-2"/>
          <a:stretch/>
        </p:blipFill>
        <p:spPr>
          <a:xfrm>
            <a:off x="643467" y="643467"/>
            <a:ext cx="7859181" cy="5571066"/>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186503"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a:xfrm>
            <a:off x="620396" y="5562600"/>
            <a:ext cx="7882251" cy="685800"/>
          </a:xfrm>
          <a:solidFill>
            <a:schemeClr val="tx1">
              <a:lumMod val="85000"/>
              <a:lumOff val="15000"/>
            </a:schemeClr>
          </a:solidFill>
        </p:spPr>
        <p:txBody>
          <a:bodyPr>
            <a:noAutofit/>
          </a:bodyPr>
          <a:lstStyle/>
          <a:p>
            <a:r>
              <a:rPr lang="en-US" sz="3600" dirty="0">
                <a:solidFill>
                  <a:schemeClr val="bg1"/>
                </a:solidFill>
              </a:rPr>
              <a:t>Precision is the Enemy!</a:t>
            </a:r>
          </a:p>
        </p:txBody>
      </p:sp>
    </p:spTree>
    <p:extLst>
      <p:ext uri="{BB962C8B-B14F-4D97-AF65-F5344CB8AC3E}">
        <p14:creationId xmlns:p14="http://schemas.microsoft.com/office/powerpoint/2010/main" val="2877915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a:xfrm>
            <a:off x="228600" y="1066800"/>
            <a:ext cx="8305800" cy="518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24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2800" dirty="0">
                <a:solidFill>
                  <a:prstClr val="black">
                    <a:lumMod val="85000"/>
                    <a:lumOff val="15000"/>
                  </a:prstClr>
                </a:solidFill>
                <a:latin typeface="Lucida Sans Unicode" panose="020B0602030504020204" pitchFamily="34" charset="0"/>
                <a:cs typeface="Lucida Sans Unicode" panose="020B0602030504020204" pitchFamily="34" charset="0"/>
              </a:rPr>
              <a:t>Disconnect the forecast from any other process</a:t>
            </a:r>
          </a:p>
          <a:p>
            <a:pPr marL="342900" indent="-342900">
              <a:spcBef>
                <a:spcPct val="20000"/>
              </a:spcBef>
              <a:buFont typeface="Arial" panose="020B0604020202020204" pitchFamily="34" charset="0"/>
              <a:buChar char="•"/>
              <a:defRPr/>
            </a:pPr>
            <a:r>
              <a:rPr lang="en-US" sz="2800" dirty="0">
                <a:solidFill>
                  <a:prstClr val="black">
                    <a:lumMod val="85000"/>
                    <a:lumOff val="15000"/>
                  </a:prstClr>
                </a:solidFill>
                <a:latin typeface="Lucida Sans Unicode" panose="020B0602030504020204" pitchFamily="34" charset="0"/>
                <a:cs typeface="Lucida Sans Unicode" panose="020B0602030504020204" pitchFamily="34" charset="0"/>
              </a:rPr>
              <a:t>Dramatically shorten the forecast period</a:t>
            </a:r>
          </a:p>
          <a:p>
            <a:pPr marL="342900" indent="-342900">
              <a:spcBef>
                <a:spcPct val="20000"/>
              </a:spcBef>
              <a:buFont typeface="Arial" panose="020B0604020202020204" pitchFamily="34" charset="0"/>
              <a:buChar char="•"/>
              <a:defRPr/>
            </a:pPr>
            <a:r>
              <a:rPr lang="en-US" sz="2800" dirty="0">
                <a:solidFill>
                  <a:prstClr val="black">
                    <a:lumMod val="85000"/>
                    <a:lumOff val="15000"/>
                  </a:prstClr>
                </a:solidFill>
                <a:latin typeface="Lucida Sans Unicode" panose="020B0602030504020204" pitchFamily="34" charset="0"/>
                <a:cs typeface="Lucida Sans Unicode" panose="020B0602030504020204" pitchFamily="34" charset="0"/>
              </a:rPr>
              <a:t>First get it wrong… then get it close</a:t>
            </a:r>
          </a:p>
          <a:p>
            <a:pPr marL="342900" indent="-342900">
              <a:spcBef>
                <a:spcPct val="20000"/>
              </a:spcBef>
              <a:buFont typeface="Arial" panose="020B0604020202020204" pitchFamily="34" charset="0"/>
              <a:buChar char="•"/>
              <a:defRPr/>
            </a:pPr>
            <a:r>
              <a:rPr lang="en-US" sz="2800" dirty="0">
                <a:solidFill>
                  <a:prstClr val="black">
                    <a:lumMod val="85000"/>
                    <a:lumOff val="15000"/>
                  </a:prstClr>
                </a:solidFill>
                <a:latin typeface="Lucida Sans Unicode" panose="020B0602030504020204" pitchFamily="34" charset="0"/>
                <a:cs typeface="Lucida Sans Unicode" panose="020B0602030504020204" pitchFamily="34" charset="0"/>
              </a:rPr>
              <a:t>Precision is your enemy… and the trend is your friend</a:t>
            </a:r>
          </a:p>
          <a:p>
            <a:pPr marR="0" lvl="0" algn="l" defTabSz="914400" rtl="0" eaLnBrk="1" fontAlgn="auto" latinLnBrk="0" hangingPunct="1">
              <a:lnSpc>
                <a:spcPct val="100000"/>
              </a:lnSpc>
              <a:spcBef>
                <a:spcPct val="20000"/>
              </a:spcBef>
              <a:spcAft>
                <a:spcPts val="0"/>
              </a:spcAft>
              <a:buClrTx/>
              <a:buSzTx/>
              <a:tabLst/>
              <a:defRPr/>
            </a:pPr>
            <a:endParaRPr lang="en-US" sz="2400" dirty="0">
              <a:solidFill>
                <a:prstClr val="black">
                  <a:lumMod val="85000"/>
                  <a:lumOff val="15000"/>
                </a:prstClr>
              </a:solidFill>
              <a:latin typeface="Lucida Sans Unicode" panose="020B0602030504020204" pitchFamily="34" charset="0"/>
              <a:cs typeface="Lucida Sans Unicode" panose="020B0602030504020204" pitchFamily="34" charset="0"/>
            </a:endParaRPr>
          </a:p>
          <a:p>
            <a:pPr marR="0" lvl="0" algn="l"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
        <p:nvSpPr>
          <p:cNvPr id="29" name="Rectangle 28"/>
          <p:cNvSpPr/>
          <p:nvPr/>
        </p:nvSpPr>
        <p:spPr>
          <a:xfrm>
            <a:off x="0" y="0"/>
            <a:ext cx="9144000" cy="83820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0" y="792481"/>
            <a:ext cx="9144000" cy="45719"/>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Title 1"/>
          <p:cNvSpPr txBox="1">
            <a:spLocks/>
          </p:cNvSpPr>
          <p:nvPr/>
        </p:nvSpPr>
        <p:spPr>
          <a:xfrm>
            <a:off x="0" y="0"/>
            <a:ext cx="9144000" cy="914400"/>
          </a:xfrm>
          <a:prstGeom prst="rect">
            <a:avLst/>
          </a:prstGeom>
          <a:effectLst>
            <a:outerShdw blurRad="50800" dist="38100" dir="2700000" algn="tl" rotWithShape="0">
              <a:srgbClr val="000000">
                <a:alpha val="43000"/>
              </a:srgbClr>
            </a:outerShdw>
          </a:effectLst>
        </p:spPr>
        <p:txBody>
          <a:bodyPr vert="horz" lIns="91440" tIns="45720" rIns="91440" bIns="45720" rtlCol="0" anchor="ctr">
            <a:noAutofit/>
          </a:bodyPr>
          <a:lstStyle/>
          <a:p>
            <a:pPr lvl="0" algn="ctr">
              <a:spcBef>
                <a:spcPct val="0"/>
              </a:spcBef>
              <a:defRPr/>
            </a:pPr>
            <a:r>
              <a:rPr lang="en-US" sz="3000" dirty="0">
                <a:solidFill>
                  <a:prstClr val="white"/>
                </a:solidFill>
                <a:latin typeface="Lucida Sans Unicode"/>
                <a:cs typeface="Lucida Sans Unicode"/>
              </a:rPr>
              <a:t>The Quick Start Essentials</a:t>
            </a:r>
            <a:endParaRPr kumimoji="0" lang="en-US" sz="3000" b="0" i="0" u="none" strike="noStrike" kern="1200" cap="none" spc="0" normalizeH="0" baseline="0" noProof="0" dirty="0">
              <a:ln>
                <a:noFill/>
              </a:ln>
              <a:solidFill>
                <a:prstClr val="white"/>
              </a:solidFill>
              <a:effectLst/>
              <a:uLnTx/>
              <a:uFillTx/>
              <a:latin typeface="Lucida Sans Unicode"/>
              <a:ea typeface="+mn-ea"/>
              <a:cs typeface="Lucida Sans Unicode"/>
            </a:endParaRPr>
          </a:p>
        </p:txBody>
      </p:sp>
      <p:pic>
        <p:nvPicPr>
          <p:cNvPr id="9" name="Picture 8" descr="FINANCIAL-RHYTHM.png"/>
          <p:cNvPicPr>
            <a:picLocks noChangeAspect="1"/>
          </p:cNvPicPr>
          <p:nvPr/>
        </p:nvPicPr>
        <p:blipFill>
          <a:blip r:embed="rId2"/>
          <a:stretch>
            <a:fillRect/>
          </a:stretch>
        </p:blipFill>
        <p:spPr>
          <a:xfrm>
            <a:off x="381000" y="6477000"/>
            <a:ext cx="1676400" cy="302102"/>
          </a:xfrm>
          <a:prstGeom prst="rect">
            <a:avLst/>
          </a:prstGeom>
        </p:spPr>
      </p:pic>
      <p:sp>
        <p:nvSpPr>
          <p:cNvPr id="11" name="TextBox 10"/>
          <p:cNvSpPr txBox="1"/>
          <p:nvPr/>
        </p:nvSpPr>
        <p:spPr>
          <a:xfrm>
            <a:off x="7315200" y="6477000"/>
            <a:ext cx="16764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 2017 </a:t>
            </a:r>
            <a:r>
              <a:rPr kumimoji="0" lang="en-US" sz="900" b="0" i="0" u="none" strike="noStrike" kern="1200" cap="none" spc="0" normalizeH="0" baseline="0" noProof="0" dirty="0">
                <a:ln>
                  <a:noFill/>
                </a:ln>
                <a:solidFill>
                  <a:prstClr val="black"/>
                </a:solidFill>
                <a:effectLst/>
                <a:uLnTx/>
                <a:uFillTx/>
                <a:latin typeface="Lucida Sans Unicode"/>
                <a:ea typeface="+mn-ea"/>
                <a:cs typeface="Lucida Sans Unicode"/>
              </a:rPr>
              <a:t>Philip Campbell</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66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5440362"/>
            <a:ext cx="9144000" cy="1417638"/>
          </a:xfrm>
          <a:solidFill>
            <a:schemeClr val="tx1">
              <a:lumMod val="85000"/>
              <a:lumOff val="15000"/>
              <a:alpha val="77000"/>
            </a:schemeClr>
          </a:solidFill>
        </p:spPr>
        <p:txBody>
          <a:bodyPr>
            <a:normAutofit/>
          </a:bodyPr>
          <a:lstStyle/>
          <a:p>
            <a:r>
              <a:rPr lang="en-US" sz="6000" b="1" dirty="0">
                <a:solidFill>
                  <a:schemeClr val="bg1"/>
                </a:solidFill>
              </a:rPr>
              <a:t>The Secret is to Simplify</a:t>
            </a:r>
          </a:p>
        </p:txBody>
      </p:sp>
    </p:spTree>
    <p:extLst>
      <p:ext uri="{BB962C8B-B14F-4D97-AF65-F5344CB8AC3E}">
        <p14:creationId xmlns:p14="http://schemas.microsoft.com/office/powerpoint/2010/main" val="422755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686800" cy="4800600"/>
          </a:xfrm>
        </p:spPr>
        <p:txBody>
          <a:bodyPr>
            <a:normAutofit/>
          </a:bodyPr>
          <a:lstStyle/>
          <a:p>
            <a:pPr marL="0" indent="0">
              <a:buNone/>
            </a:pPr>
            <a:r>
              <a:rPr lang="en-US" sz="6000" b="1" dirty="0">
                <a:solidFill>
                  <a:schemeClr val="bg1"/>
                </a:solidFill>
              </a:rPr>
              <a:t>Drive growth, profitability, and cash flow higher</a:t>
            </a:r>
          </a:p>
        </p:txBody>
      </p:sp>
    </p:spTree>
    <p:extLst>
      <p:ext uri="{BB962C8B-B14F-4D97-AF65-F5344CB8AC3E}">
        <p14:creationId xmlns:p14="http://schemas.microsoft.com/office/powerpoint/2010/main" val="37470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0"/>
            <a:ext cx="8229600" cy="4297363"/>
          </a:xfrm>
        </p:spPr>
        <p:txBody>
          <a:bodyPr>
            <a:normAutofit lnSpcReduction="10000"/>
          </a:bodyPr>
          <a:lstStyle/>
          <a:p>
            <a:pPr marL="0" indent="0" algn="ctr">
              <a:buNone/>
            </a:pPr>
            <a:r>
              <a:rPr lang="en-US" b="1" dirty="0">
                <a:solidFill>
                  <a:schemeClr val="accent6">
                    <a:lumMod val="75000"/>
                  </a:schemeClr>
                </a:solidFill>
              </a:rPr>
              <a:t>A Reliable Financial Forecast</a:t>
            </a:r>
          </a:p>
          <a:p>
            <a:pPr marL="0" indent="0" algn="ctr">
              <a:buNone/>
            </a:pPr>
            <a:endParaRPr lang="en-US" sz="1600" b="1" dirty="0">
              <a:solidFill>
                <a:schemeClr val="accent6">
                  <a:lumMod val="75000"/>
                </a:schemeClr>
              </a:solidFill>
            </a:endParaRPr>
          </a:p>
          <a:p>
            <a:pPr>
              <a:buFont typeface="Wingdings" panose="05000000000000000000" pitchFamily="2" charset="2"/>
              <a:buChar char="ü"/>
            </a:pPr>
            <a:r>
              <a:rPr lang="en-US" dirty="0">
                <a:solidFill>
                  <a:schemeClr val="accent6">
                    <a:lumMod val="75000"/>
                  </a:schemeClr>
                </a:solidFill>
              </a:rPr>
              <a:t>Reliable</a:t>
            </a:r>
            <a:r>
              <a:rPr lang="en-US" dirty="0"/>
              <a:t> – </a:t>
            </a:r>
            <a:r>
              <a:rPr lang="en-US" b="1" dirty="0"/>
              <a:t>Unbiased</a:t>
            </a:r>
            <a:r>
              <a:rPr lang="en-US" dirty="0"/>
              <a:t>, reality-based expectation of financial results that is designed for </a:t>
            </a:r>
            <a:r>
              <a:rPr lang="en-US" b="1" dirty="0"/>
              <a:t>decision-making</a:t>
            </a:r>
            <a:r>
              <a:rPr lang="en-US" dirty="0"/>
              <a:t> (not precision).</a:t>
            </a:r>
          </a:p>
          <a:p>
            <a:pPr>
              <a:buFont typeface="Wingdings" panose="05000000000000000000" pitchFamily="2" charset="2"/>
              <a:buChar char="ü"/>
            </a:pPr>
            <a:endParaRPr lang="en-US" sz="2000" dirty="0"/>
          </a:p>
          <a:p>
            <a:pPr>
              <a:buFont typeface="Wingdings" panose="05000000000000000000" pitchFamily="2" charset="2"/>
              <a:buChar char="ü"/>
            </a:pPr>
            <a:r>
              <a:rPr lang="en-US" dirty="0">
                <a:solidFill>
                  <a:schemeClr val="accent6">
                    <a:lumMod val="75000"/>
                  </a:schemeClr>
                </a:solidFill>
              </a:rPr>
              <a:t>Financial Forecast </a:t>
            </a:r>
            <a:r>
              <a:rPr lang="en-US" dirty="0"/>
              <a:t>- A full set of forward-looking </a:t>
            </a:r>
            <a:r>
              <a:rPr lang="en-US" b="1" dirty="0"/>
              <a:t>financial statements</a:t>
            </a:r>
            <a:r>
              <a:rPr lang="en-US" dirty="0"/>
              <a:t> that includes a 2-minute summary.</a:t>
            </a:r>
          </a:p>
          <a:p>
            <a:pPr marL="0" indent="0">
              <a:buNone/>
            </a:pP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6" y="76200"/>
            <a:ext cx="8763000" cy="1343025"/>
          </a:xfrm>
          <a:prstGeom prst="rect">
            <a:avLst/>
          </a:prstGeom>
        </p:spPr>
      </p:pic>
    </p:spTree>
    <p:extLst>
      <p:ext uri="{BB962C8B-B14F-4D97-AF65-F5344CB8AC3E}">
        <p14:creationId xmlns:p14="http://schemas.microsoft.com/office/powerpoint/2010/main" val="293181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pPr marL="0" indent="0">
              <a:buNone/>
            </a:pPr>
            <a:r>
              <a:rPr lang="en-US" sz="2800" dirty="0"/>
              <a:t>“Some would call ‘on course to hit a rock’ a bad forecast.  Assuming it is true, it is a </a:t>
            </a:r>
            <a:r>
              <a:rPr lang="en-US" sz="2800" i="1" dirty="0"/>
              <a:t>good</a:t>
            </a:r>
            <a:r>
              <a:rPr lang="en-US" sz="2800" dirty="0"/>
              <a:t> forecast, even though it contains bad news.”</a:t>
            </a:r>
          </a:p>
          <a:p>
            <a:pPr marL="0" indent="0">
              <a:buNone/>
            </a:pPr>
            <a:endParaRPr lang="en-US" sz="1100" dirty="0"/>
          </a:p>
          <a:p>
            <a:pPr marL="0" indent="0">
              <a:buNone/>
            </a:pPr>
            <a:r>
              <a:rPr lang="en-US" sz="2800" dirty="0"/>
              <a:t>“I would much rather have good forecasts with bad news than a bad forecast with good news.</a:t>
            </a:r>
            <a:r>
              <a:rPr lang="en-US" dirty="0"/>
              <a:t>”</a:t>
            </a:r>
          </a:p>
          <a:p>
            <a:pPr marL="0" indent="0">
              <a:buNone/>
            </a:pPr>
            <a:endParaRPr lang="en-US" dirty="0"/>
          </a:p>
          <a:p>
            <a:pPr marL="0" indent="0" algn="r">
              <a:buNone/>
            </a:pPr>
            <a:r>
              <a:rPr lang="en-US" i="1" dirty="0"/>
              <a:t> - </a:t>
            </a:r>
            <a:r>
              <a:rPr lang="en-US" dirty="0"/>
              <a:t>Bjarte Bogsnes,</a:t>
            </a:r>
            <a:br>
              <a:rPr lang="en-US" dirty="0"/>
            </a:br>
            <a:r>
              <a:rPr lang="en-US" i="1" dirty="0"/>
              <a:t> </a:t>
            </a:r>
            <a:r>
              <a:rPr lang="en-US" b="1" i="1" dirty="0"/>
              <a:t>Implementing Beyond Budgeting</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4114800"/>
            <a:ext cx="1697725" cy="2557906"/>
          </a:xfrm>
          <a:prstGeom prst="rect">
            <a:avLst/>
          </a:prstGeom>
        </p:spPr>
      </p:pic>
    </p:spTree>
    <p:extLst>
      <p:ext uri="{BB962C8B-B14F-4D97-AF65-F5344CB8AC3E}">
        <p14:creationId xmlns:p14="http://schemas.microsoft.com/office/powerpoint/2010/main" val="50721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normAutofit/>
          </a:bodyPr>
          <a:lstStyle/>
          <a:p>
            <a:pPr marL="0" indent="0">
              <a:buNone/>
            </a:pPr>
            <a:r>
              <a:rPr lang="en-US" sz="2800" dirty="0"/>
              <a:t>“If there were only one thing that you could take away from this book it is this: </a:t>
            </a:r>
            <a:r>
              <a:rPr lang="en-US" sz="2800" b="1" dirty="0">
                <a:solidFill>
                  <a:srgbClr val="C00000"/>
                </a:solidFill>
              </a:rPr>
              <a:t>Targets and forecasts are not the same</a:t>
            </a:r>
            <a:r>
              <a:rPr lang="en-US" sz="2800" dirty="0"/>
              <a:t>.”</a:t>
            </a:r>
          </a:p>
          <a:p>
            <a:pPr marL="0" indent="0">
              <a:buNone/>
            </a:pPr>
            <a:endParaRPr lang="en-US" sz="1600" dirty="0"/>
          </a:p>
          <a:p>
            <a:pPr marL="0" indent="0">
              <a:buNone/>
            </a:pPr>
            <a:r>
              <a:rPr lang="en-US" sz="2800" dirty="0"/>
              <a:t>“A forecast is what we </a:t>
            </a:r>
            <a:r>
              <a:rPr lang="en-US" sz="2800" i="1" dirty="0"/>
              <a:t>think</a:t>
            </a:r>
            <a:r>
              <a:rPr lang="en-US" sz="2800" dirty="0"/>
              <a:t> will happen. A target is what we would </a:t>
            </a:r>
            <a:r>
              <a:rPr lang="en-US" sz="2800" i="1" dirty="0"/>
              <a:t>like</a:t>
            </a:r>
            <a:r>
              <a:rPr lang="en-US" sz="2800" dirty="0"/>
              <a:t> to happen.”</a:t>
            </a:r>
          </a:p>
          <a:p>
            <a:pPr marL="0" indent="0">
              <a:buNone/>
            </a:pPr>
            <a:endParaRPr lang="en-US" dirty="0"/>
          </a:p>
          <a:p>
            <a:pPr marL="0" indent="0" algn="r">
              <a:buNone/>
            </a:pPr>
            <a:r>
              <a:rPr lang="en-US" i="1" dirty="0"/>
              <a:t> - </a:t>
            </a:r>
            <a:r>
              <a:rPr lang="en-US" dirty="0"/>
              <a:t>Steve Player &amp; Steve </a:t>
            </a:r>
            <a:r>
              <a:rPr lang="en-US" dirty="0" err="1"/>
              <a:t>Morlidge</a:t>
            </a:r>
            <a:r>
              <a:rPr lang="en-US" dirty="0"/>
              <a:t>,</a:t>
            </a:r>
            <a:br>
              <a:rPr lang="en-US" dirty="0"/>
            </a:br>
            <a:r>
              <a:rPr lang="en-US" i="1" dirty="0"/>
              <a:t> </a:t>
            </a:r>
            <a:r>
              <a:rPr lang="en-US" sz="4000" i="1" dirty="0"/>
              <a:t>Future Ready</a:t>
            </a:r>
            <a:endParaRPr lang="en-US" sz="4000" dirty="0"/>
          </a:p>
          <a:p>
            <a:pPr marL="0" indent="0" algn="r">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8763000" cy="13430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140201"/>
            <a:ext cx="1676400" cy="2641599"/>
          </a:xfrm>
          <a:prstGeom prst="rect">
            <a:avLst/>
          </a:prstGeom>
        </p:spPr>
      </p:pic>
    </p:spTree>
    <p:extLst>
      <p:ext uri="{BB962C8B-B14F-4D97-AF65-F5344CB8AC3E}">
        <p14:creationId xmlns:p14="http://schemas.microsoft.com/office/powerpoint/2010/main" val="1361508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13168</TotalTime>
  <Words>1281</Words>
  <Application>Microsoft Office PowerPoint</Application>
  <PresentationFormat>On-screen Show (4:3)</PresentationFormat>
  <Paragraphs>246</Paragraphs>
  <Slides>65</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65</vt:i4>
      </vt:variant>
    </vt:vector>
  </HeadingPairs>
  <TitlesOfParts>
    <vt:vector size="74" baseType="lpstr">
      <vt:lpstr>Arial</vt:lpstr>
      <vt:lpstr>Arial Black</vt:lpstr>
      <vt:lpstr>Bookman Old Style</vt:lpstr>
      <vt:lpstr>Calibri</vt:lpstr>
      <vt:lpstr>Lucida Sans Unicode</vt:lpstr>
      <vt:lpstr>Wingdings</vt:lpstr>
      <vt:lpstr>Office Theme</vt:lpstr>
      <vt:lpstr>1_Office Theme</vt:lpstr>
      <vt:lpstr>2_Office Theme</vt:lpstr>
      <vt:lpstr>PowerPoint Presentation</vt:lpstr>
      <vt:lpstr>PowerPoint Presentation</vt:lpstr>
      <vt:lpstr>PowerPoint Presentation</vt:lpstr>
      <vt:lpstr>We Can Help Create a Bigger and Brighter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Cool Restaurants, Inc.</vt:lpstr>
      <vt:lpstr>Quick Start Principles Based on My New Book</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Cool Restaurants, Inc.</vt:lpstr>
      <vt:lpstr>Cool Restaurants Summary (Last Year)</vt:lpstr>
      <vt:lpstr>Cool Restaurants Summary (Last Year)</vt:lpstr>
      <vt:lpstr>Growth Plan for 2017</vt:lpstr>
      <vt:lpstr>           questions the forecast will answer</vt:lpstr>
      <vt:lpstr>Cash is The Real Bottom Line</vt:lpstr>
      <vt:lpstr>Cash is The Real Bottom Line</vt:lpstr>
      <vt:lpstr>PowerPoint Presentation</vt:lpstr>
      <vt:lpstr>Forecasting Revenues?</vt:lpstr>
      <vt:lpstr>Store Count X Average Revenue</vt:lpstr>
      <vt:lpstr>Store Count X Average Depr. Per Store</vt:lpstr>
      <vt:lpstr>PowerPoint Presentation</vt:lpstr>
      <vt:lpstr>PowerPoint Presentation</vt:lpstr>
      <vt:lpstr>PowerPoint Presentation</vt:lpstr>
      <vt:lpstr>Accounts Payable &amp; Accrued Liabilities</vt:lpstr>
      <vt:lpstr>Capital Expenditures</vt:lpstr>
      <vt:lpstr>Review the Forecast</vt:lpstr>
      <vt:lpstr>           questions the forecast will answer</vt:lpstr>
      <vt:lpstr>How Did We Do?</vt:lpstr>
      <vt:lpstr>PowerPoint Presentation</vt:lpstr>
      <vt:lpstr>PowerPoint Presentation</vt:lpstr>
      <vt:lpstr>PowerPoint Presentation</vt:lpstr>
      <vt:lpstr>PowerPoint Presentation</vt:lpstr>
      <vt:lpstr>PowerPoint Presentation</vt:lpstr>
      <vt:lpstr>PowerPoint Presentation</vt:lpstr>
      <vt:lpstr>Chuy’s Holdings, Inc.</vt:lpstr>
      <vt:lpstr>Actuals for the March 2017 Qtr</vt:lpstr>
      <vt:lpstr>PowerPoint Presentation</vt:lpstr>
      <vt:lpstr>PowerPoint Presentation</vt:lpstr>
      <vt:lpstr>The Secret is to Simplify</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Philip Campbell</cp:lastModifiedBy>
  <cp:revision>643</cp:revision>
  <cp:lastPrinted>2017-06-18T17:05:33Z</cp:lastPrinted>
  <dcterms:created xsi:type="dcterms:W3CDTF">2016-02-12T17:05:11Z</dcterms:created>
  <dcterms:modified xsi:type="dcterms:W3CDTF">2017-06-18T17:08:21Z</dcterms:modified>
</cp:coreProperties>
</file>